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70" r:id="rId11"/>
    <p:sldId id="273" r:id="rId12"/>
    <p:sldId id="281" r:id="rId13"/>
    <p:sldId id="264" r:id="rId14"/>
    <p:sldId id="265" r:id="rId15"/>
    <p:sldId id="266" r:id="rId16"/>
    <p:sldId id="267" r:id="rId17"/>
    <p:sldId id="269" r:id="rId18"/>
    <p:sldId id="274" r:id="rId19"/>
    <p:sldId id="275" r:id="rId20"/>
    <p:sldId id="277" r:id="rId21"/>
    <p:sldId id="279" r:id="rId22"/>
    <p:sldId id="278" r:id="rId23"/>
    <p:sldId id="280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1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BAA76D-A4B5-49EB-9183-20E4C1D17A1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92C2A681-8DE1-4A77-A35F-3B4455D9FF36}">
      <dgm:prSet/>
      <dgm:spPr/>
      <dgm:t>
        <a:bodyPr/>
        <a:lstStyle/>
        <a:p>
          <a:pPr algn="l" rtl="0"/>
          <a:r>
            <a:rPr lang="it-IT" b="1" dirty="0" smtClean="0">
              <a:solidFill>
                <a:schemeClr val="bg2"/>
              </a:solidFill>
            </a:rPr>
            <a:t>PROBLEM SOLVING</a:t>
          </a:r>
          <a:endParaRPr lang="it-IT" dirty="0" smtClean="0">
            <a:solidFill>
              <a:schemeClr val="bg2"/>
            </a:solidFill>
          </a:endParaRPr>
        </a:p>
        <a:p>
          <a:pPr algn="just" rtl="0"/>
          <a:r>
            <a:rPr lang="it-IT" dirty="0" smtClean="0">
              <a:solidFill>
                <a:schemeClr val="bg2"/>
              </a:solidFill>
            </a:rPr>
            <a:t>Competenza trasversale che consente di </a:t>
          </a:r>
          <a:r>
            <a:rPr lang="it-IT" b="1" dirty="0" smtClean="0">
              <a:solidFill>
                <a:schemeClr val="bg2"/>
              </a:solidFill>
            </a:rPr>
            <a:t>individuare i problemi, analizzarli e risolverli in maniera efficace</a:t>
          </a:r>
          <a:r>
            <a:rPr lang="it-IT" dirty="0" smtClean="0">
              <a:solidFill>
                <a:schemeClr val="bg2"/>
              </a:solidFill>
            </a:rPr>
            <a:t>. Tali “problemi” possono  riguardare anche le relazioni interpersonali. Oltre ad andare a braccetto con la capacità di pensiero critico, richiede spesso una buona dose di creatività per poter individuare le possibili soluzioni.</a:t>
          </a:r>
          <a:endParaRPr lang="it-IT" dirty="0">
            <a:solidFill>
              <a:schemeClr val="bg2"/>
            </a:solidFill>
          </a:endParaRPr>
        </a:p>
      </dgm:t>
    </dgm:pt>
    <dgm:pt modelId="{0B56A568-758A-4DE9-8A12-0343A8BE43CA}" type="parTrans" cxnId="{88DB3020-823E-4820-817D-1B4AA35A0E54}">
      <dgm:prSet/>
      <dgm:spPr/>
      <dgm:t>
        <a:bodyPr/>
        <a:lstStyle/>
        <a:p>
          <a:endParaRPr lang="it-IT"/>
        </a:p>
      </dgm:t>
    </dgm:pt>
    <dgm:pt modelId="{2D3B419E-9C23-497F-A7C3-C930A425FE8F}" type="sibTrans" cxnId="{88DB3020-823E-4820-817D-1B4AA35A0E54}">
      <dgm:prSet/>
      <dgm:spPr/>
      <dgm:t>
        <a:bodyPr/>
        <a:lstStyle/>
        <a:p>
          <a:endParaRPr lang="it-IT"/>
        </a:p>
      </dgm:t>
    </dgm:pt>
    <dgm:pt modelId="{0491E5D0-8FF6-4CA1-B741-079014FAC5E9}">
      <dgm:prSet/>
      <dgm:spPr/>
      <dgm:t>
        <a:bodyPr/>
        <a:lstStyle/>
        <a:p>
          <a:pPr algn="l" rtl="0"/>
          <a:r>
            <a:rPr lang="it-IT" b="1" dirty="0" smtClean="0">
              <a:solidFill>
                <a:schemeClr val="bg2"/>
              </a:solidFill>
            </a:rPr>
            <a:t>INTELLIGENZA EMOTIVA</a:t>
          </a:r>
        </a:p>
        <a:p>
          <a:pPr algn="just" rtl="0"/>
          <a:r>
            <a:rPr lang="it-IT" dirty="0" smtClean="0">
              <a:solidFill>
                <a:schemeClr val="bg2"/>
              </a:solidFill>
            </a:rPr>
            <a:t>Competenza trasversale importante per lavorare con gli altri, sviluppare relazioni, gestire i conflitti;  consente di </a:t>
          </a:r>
          <a:r>
            <a:rPr lang="it-IT" b="1" dirty="0" smtClean="0">
              <a:solidFill>
                <a:schemeClr val="bg2"/>
              </a:solidFill>
            </a:rPr>
            <a:t>comprendere e gestire le proprie emozioni  e altresì di comprendere le emozioni degli altri con cui instaurare rapporti sani e positivi</a:t>
          </a:r>
          <a:r>
            <a:rPr lang="it-IT" dirty="0" smtClean="0">
              <a:solidFill>
                <a:schemeClr val="bg2"/>
              </a:solidFill>
            </a:rPr>
            <a:t>. Capacità d’ascolto ed empatia sono due soft </a:t>
          </a:r>
          <a:r>
            <a:rPr lang="it-IT" dirty="0" err="1" smtClean="0">
              <a:solidFill>
                <a:schemeClr val="bg2"/>
              </a:solidFill>
            </a:rPr>
            <a:t>skill</a:t>
          </a:r>
          <a:r>
            <a:rPr lang="it-IT" dirty="0" smtClean="0">
              <a:solidFill>
                <a:schemeClr val="bg2"/>
              </a:solidFill>
            </a:rPr>
            <a:t> fortemente legate all’intelligenza emotiva.</a:t>
          </a:r>
          <a:endParaRPr lang="it-IT" dirty="0">
            <a:solidFill>
              <a:schemeClr val="bg2"/>
            </a:solidFill>
          </a:endParaRPr>
        </a:p>
      </dgm:t>
    </dgm:pt>
    <dgm:pt modelId="{064A7AAC-1D3B-4708-8EE4-B3C760064AF5}" type="parTrans" cxnId="{5F10CF98-CD2F-4DD8-A434-789A578BEA36}">
      <dgm:prSet/>
      <dgm:spPr/>
      <dgm:t>
        <a:bodyPr/>
        <a:lstStyle/>
        <a:p>
          <a:endParaRPr lang="it-IT"/>
        </a:p>
      </dgm:t>
    </dgm:pt>
    <dgm:pt modelId="{C43AF890-35D9-4244-8FFB-CA7CFCF6973C}" type="sibTrans" cxnId="{5F10CF98-CD2F-4DD8-A434-789A578BEA36}">
      <dgm:prSet/>
      <dgm:spPr/>
      <dgm:t>
        <a:bodyPr/>
        <a:lstStyle/>
        <a:p>
          <a:endParaRPr lang="it-IT"/>
        </a:p>
      </dgm:t>
    </dgm:pt>
    <dgm:pt modelId="{B1C6DA27-60EA-4D6C-9B6B-47AB35C2F773}">
      <dgm:prSet/>
      <dgm:spPr/>
      <dgm:t>
        <a:bodyPr/>
        <a:lstStyle/>
        <a:p>
          <a:pPr algn="l" rtl="0"/>
          <a:r>
            <a:rPr lang="it-IT" b="1" dirty="0" smtClean="0">
              <a:solidFill>
                <a:schemeClr val="bg2"/>
              </a:solidFill>
            </a:rPr>
            <a:t>PENSIERO CRITICO</a:t>
          </a:r>
          <a:endParaRPr lang="it-IT" dirty="0" smtClean="0">
            <a:solidFill>
              <a:schemeClr val="bg2"/>
            </a:solidFill>
          </a:endParaRPr>
        </a:p>
        <a:p>
          <a:pPr algn="just" rtl="0"/>
          <a:r>
            <a:rPr lang="it-IT" dirty="0" smtClean="0">
              <a:solidFill>
                <a:schemeClr val="bg2"/>
              </a:solidFill>
            </a:rPr>
            <a:t>Competenza trasversale importante per prendere decisioni in maniera ponderata e risolvere i problemi; il pensiero critico corrisponde alla </a:t>
          </a:r>
          <a:r>
            <a:rPr lang="it-IT" b="1" dirty="0" smtClean="0">
              <a:solidFill>
                <a:schemeClr val="bg2"/>
              </a:solidFill>
            </a:rPr>
            <a:t>capacità di analizzare e valutare le informazioni e le situazioni in maniera logica e obiettiva</a:t>
          </a:r>
          <a:r>
            <a:rPr lang="it-IT" dirty="0" smtClean="0">
              <a:solidFill>
                <a:schemeClr val="bg2"/>
              </a:solidFill>
            </a:rPr>
            <a:t> prima di stabilire il da farsi.</a:t>
          </a:r>
          <a:endParaRPr lang="it-IT" dirty="0">
            <a:solidFill>
              <a:schemeClr val="bg2"/>
            </a:solidFill>
          </a:endParaRPr>
        </a:p>
      </dgm:t>
    </dgm:pt>
    <dgm:pt modelId="{30091B1A-22CA-44C9-B9D5-26968A16C7A6}" type="sibTrans" cxnId="{2DC6A992-E85A-4BD1-8064-CDE59C82F827}">
      <dgm:prSet/>
      <dgm:spPr/>
      <dgm:t>
        <a:bodyPr/>
        <a:lstStyle/>
        <a:p>
          <a:endParaRPr lang="it-IT"/>
        </a:p>
      </dgm:t>
    </dgm:pt>
    <dgm:pt modelId="{32654861-0BE6-452E-83F0-46905C55E91B}" type="parTrans" cxnId="{2DC6A992-E85A-4BD1-8064-CDE59C82F827}">
      <dgm:prSet/>
      <dgm:spPr/>
      <dgm:t>
        <a:bodyPr/>
        <a:lstStyle/>
        <a:p>
          <a:endParaRPr lang="it-IT"/>
        </a:p>
      </dgm:t>
    </dgm:pt>
    <dgm:pt modelId="{EA97BD18-8B76-43A1-9A30-F06EC7A1979A}" type="pres">
      <dgm:prSet presAssocID="{12BAA76D-A4B5-49EB-9183-20E4C1D17A1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3E86B00D-15E0-4852-962F-C218AA807835}" type="pres">
      <dgm:prSet presAssocID="{12BAA76D-A4B5-49EB-9183-20E4C1D17A15}" presName="Name1" presStyleCnt="0"/>
      <dgm:spPr/>
    </dgm:pt>
    <dgm:pt modelId="{77AF2C47-3068-4656-A2B0-56134B14713A}" type="pres">
      <dgm:prSet presAssocID="{12BAA76D-A4B5-49EB-9183-20E4C1D17A15}" presName="cycle" presStyleCnt="0"/>
      <dgm:spPr/>
    </dgm:pt>
    <dgm:pt modelId="{9CDB5664-C9C7-401F-A7A1-31D62C05D6D2}" type="pres">
      <dgm:prSet presAssocID="{12BAA76D-A4B5-49EB-9183-20E4C1D17A15}" presName="srcNode" presStyleLbl="node1" presStyleIdx="0" presStyleCnt="3"/>
      <dgm:spPr/>
    </dgm:pt>
    <dgm:pt modelId="{C77A36C1-1407-47C8-B366-091EB71911ED}" type="pres">
      <dgm:prSet presAssocID="{12BAA76D-A4B5-49EB-9183-20E4C1D17A15}" presName="conn" presStyleLbl="parChTrans1D2" presStyleIdx="0" presStyleCnt="1"/>
      <dgm:spPr/>
      <dgm:t>
        <a:bodyPr/>
        <a:lstStyle/>
        <a:p>
          <a:endParaRPr lang="it-IT"/>
        </a:p>
      </dgm:t>
    </dgm:pt>
    <dgm:pt modelId="{E7BF506F-2DEE-402E-AF5A-57ACCDB2366F}" type="pres">
      <dgm:prSet presAssocID="{12BAA76D-A4B5-49EB-9183-20E4C1D17A15}" presName="extraNode" presStyleLbl="node1" presStyleIdx="0" presStyleCnt="3"/>
      <dgm:spPr/>
    </dgm:pt>
    <dgm:pt modelId="{162591D2-55A7-45A3-841D-6CC8429703D3}" type="pres">
      <dgm:prSet presAssocID="{12BAA76D-A4B5-49EB-9183-20E4C1D17A15}" presName="dstNode" presStyleLbl="node1" presStyleIdx="0" presStyleCnt="3"/>
      <dgm:spPr/>
    </dgm:pt>
    <dgm:pt modelId="{9524BF89-13E8-4260-A976-52581D21D491}" type="pres">
      <dgm:prSet presAssocID="{B1C6DA27-60EA-4D6C-9B6B-47AB35C2F773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AEF82F7-4113-400F-9F4E-69919873F947}" type="pres">
      <dgm:prSet presAssocID="{B1C6DA27-60EA-4D6C-9B6B-47AB35C2F773}" presName="accent_1" presStyleCnt="0"/>
      <dgm:spPr/>
    </dgm:pt>
    <dgm:pt modelId="{13F097C0-51DD-49F0-9BC9-252E71C2DC20}" type="pres">
      <dgm:prSet presAssocID="{B1C6DA27-60EA-4D6C-9B6B-47AB35C2F773}" presName="accentRepeatNode" presStyleLbl="solidFgAcc1" presStyleIdx="0" presStyleCnt="3"/>
      <dgm:spPr/>
    </dgm:pt>
    <dgm:pt modelId="{C085E61B-9A46-4412-B06A-0643FED5E6FE}" type="pres">
      <dgm:prSet presAssocID="{92C2A681-8DE1-4A77-A35F-3B4455D9FF36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BB44BB1-85B1-4A3E-B888-E8467E8ADA69}" type="pres">
      <dgm:prSet presAssocID="{92C2A681-8DE1-4A77-A35F-3B4455D9FF36}" presName="accent_2" presStyleCnt="0"/>
      <dgm:spPr/>
    </dgm:pt>
    <dgm:pt modelId="{49296977-32A8-41EF-B6CC-761A52B37D92}" type="pres">
      <dgm:prSet presAssocID="{92C2A681-8DE1-4A77-A35F-3B4455D9FF36}" presName="accentRepeatNode" presStyleLbl="solidFgAcc1" presStyleIdx="1" presStyleCnt="3"/>
      <dgm:spPr/>
    </dgm:pt>
    <dgm:pt modelId="{886BC5BC-6A0A-47F5-92C4-FCEB539087CF}" type="pres">
      <dgm:prSet presAssocID="{0491E5D0-8FF6-4CA1-B741-079014FAC5E9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2C890C0-C9BF-4EB0-B96A-2BD63DEF7437}" type="pres">
      <dgm:prSet presAssocID="{0491E5D0-8FF6-4CA1-B741-079014FAC5E9}" presName="accent_3" presStyleCnt="0"/>
      <dgm:spPr/>
    </dgm:pt>
    <dgm:pt modelId="{D2CE8DDB-6AE3-467F-AAB7-9B9BF077571D}" type="pres">
      <dgm:prSet presAssocID="{0491E5D0-8FF6-4CA1-B741-079014FAC5E9}" presName="accentRepeatNode" presStyleLbl="solidFgAcc1" presStyleIdx="2" presStyleCnt="3"/>
      <dgm:spPr/>
    </dgm:pt>
  </dgm:ptLst>
  <dgm:cxnLst>
    <dgm:cxn modelId="{64C398CC-5F5A-438E-A458-E1E289BFED4C}" type="presOf" srcId="{B1C6DA27-60EA-4D6C-9B6B-47AB35C2F773}" destId="{9524BF89-13E8-4260-A976-52581D21D491}" srcOrd="0" destOrd="0" presId="urn:microsoft.com/office/officeart/2008/layout/VerticalCurvedList"/>
    <dgm:cxn modelId="{12CEAE46-E967-45BC-8DB2-BC2654FE656B}" type="presOf" srcId="{0491E5D0-8FF6-4CA1-B741-079014FAC5E9}" destId="{886BC5BC-6A0A-47F5-92C4-FCEB539087CF}" srcOrd="0" destOrd="0" presId="urn:microsoft.com/office/officeart/2008/layout/VerticalCurvedList"/>
    <dgm:cxn modelId="{88DB3020-823E-4820-817D-1B4AA35A0E54}" srcId="{12BAA76D-A4B5-49EB-9183-20E4C1D17A15}" destId="{92C2A681-8DE1-4A77-A35F-3B4455D9FF36}" srcOrd="1" destOrd="0" parTransId="{0B56A568-758A-4DE9-8A12-0343A8BE43CA}" sibTransId="{2D3B419E-9C23-497F-A7C3-C930A425FE8F}"/>
    <dgm:cxn modelId="{2DC6A992-E85A-4BD1-8064-CDE59C82F827}" srcId="{12BAA76D-A4B5-49EB-9183-20E4C1D17A15}" destId="{B1C6DA27-60EA-4D6C-9B6B-47AB35C2F773}" srcOrd="0" destOrd="0" parTransId="{32654861-0BE6-452E-83F0-46905C55E91B}" sibTransId="{30091B1A-22CA-44C9-B9D5-26968A16C7A6}"/>
    <dgm:cxn modelId="{5F10CF98-CD2F-4DD8-A434-789A578BEA36}" srcId="{12BAA76D-A4B5-49EB-9183-20E4C1D17A15}" destId="{0491E5D0-8FF6-4CA1-B741-079014FAC5E9}" srcOrd="2" destOrd="0" parTransId="{064A7AAC-1D3B-4708-8EE4-B3C760064AF5}" sibTransId="{C43AF890-35D9-4244-8FFB-CA7CFCF6973C}"/>
    <dgm:cxn modelId="{8EED33C1-57D4-4698-AC59-4C378F265EAD}" type="presOf" srcId="{92C2A681-8DE1-4A77-A35F-3B4455D9FF36}" destId="{C085E61B-9A46-4412-B06A-0643FED5E6FE}" srcOrd="0" destOrd="0" presId="urn:microsoft.com/office/officeart/2008/layout/VerticalCurvedList"/>
    <dgm:cxn modelId="{84E7F9BD-AD3A-4BF8-B452-4D4EF05EEA67}" type="presOf" srcId="{12BAA76D-A4B5-49EB-9183-20E4C1D17A15}" destId="{EA97BD18-8B76-43A1-9A30-F06EC7A1979A}" srcOrd="0" destOrd="0" presId="urn:microsoft.com/office/officeart/2008/layout/VerticalCurvedList"/>
    <dgm:cxn modelId="{C39D5A76-DCBC-4530-8D2A-E6B681C5D17C}" type="presOf" srcId="{30091B1A-22CA-44C9-B9D5-26968A16C7A6}" destId="{C77A36C1-1407-47C8-B366-091EB71911ED}" srcOrd="0" destOrd="0" presId="urn:microsoft.com/office/officeart/2008/layout/VerticalCurvedList"/>
    <dgm:cxn modelId="{695762E6-0C78-4245-9984-8A1EC7C0D7D6}" type="presParOf" srcId="{EA97BD18-8B76-43A1-9A30-F06EC7A1979A}" destId="{3E86B00D-15E0-4852-962F-C218AA807835}" srcOrd="0" destOrd="0" presId="urn:microsoft.com/office/officeart/2008/layout/VerticalCurvedList"/>
    <dgm:cxn modelId="{EAA2381E-D063-4109-AF00-928B94CB8BA8}" type="presParOf" srcId="{3E86B00D-15E0-4852-962F-C218AA807835}" destId="{77AF2C47-3068-4656-A2B0-56134B14713A}" srcOrd="0" destOrd="0" presId="urn:microsoft.com/office/officeart/2008/layout/VerticalCurvedList"/>
    <dgm:cxn modelId="{6F9C3AD6-F876-4014-8AF1-3F75EDDE2130}" type="presParOf" srcId="{77AF2C47-3068-4656-A2B0-56134B14713A}" destId="{9CDB5664-C9C7-401F-A7A1-31D62C05D6D2}" srcOrd="0" destOrd="0" presId="urn:microsoft.com/office/officeart/2008/layout/VerticalCurvedList"/>
    <dgm:cxn modelId="{A7F9A09A-DDC5-4D87-8340-8DE5D82D63A0}" type="presParOf" srcId="{77AF2C47-3068-4656-A2B0-56134B14713A}" destId="{C77A36C1-1407-47C8-B366-091EB71911ED}" srcOrd="1" destOrd="0" presId="urn:microsoft.com/office/officeart/2008/layout/VerticalCurvedList"/>
    <dgm:cxn modelId="{E85CEA3C-BA58-496A-A2B3-8F1ABE920B85}" type="presParOf" srcId="{77AF2C47-3068-4656-A2B0-56134B14713A}" destId="{E7BF506F-2DEE-402E-AF5A-57ACCDB2366F}" srcOrd="2" destOrd="0" presId="urn:microsoft.com/office/officeart/2008/layout/VerticalCurvedList"/>
    <dgm:cxn modelId="{09E021FE-7132-4268-88E2-FFF8C874FD53}" type="presParOf" srcId="{77AF2C47-3068-4656-A2B0-56134B14713A}" destId="{162591D2-55A7-45A3-841D-6CC8429703D3}" srcOrd="3" destOrd="0" presId="urn:microsoft.com/office/officeart/2008/layout/VerticalCurvedList"/>
    <dgm:cxn modelId="{9F68EB6D-38F2-4A8D-9F05-7E99B26C070A}" type="presParOf" srcId="{3E86B00D-15E0-4852-962F-C218AA807835}" destId="{9524BF89-13E8-4260-A976-52581D21D491}" srcOrd="1" destOrd="0" presId="urn:microsoft.com/office/officeart/2008/layout/VerticalCurvedList"/>
    <dgm:cxn modelId="{CF4B6314-48A4-4C2D-81C1-29DAE3BF47EF}" type="presParOf" srcId="{3E86B00D-15E0-4852-962F-C218AA807835}" destId="{BAEF82F7-4113-400F-9F4E-69919873F947}" srcOrd="2" destOrd="0" presId="urn:microsoft.com/office/officeart/2008/layout/VerticalCurvedList"/>
    <dgm:cxn modelId="{4A8FFFC7-C820-450C-829A-3AEF9C3E35FD}" type="presParOf" srcId="{BAEF82F7-4113-400F-9F4E-69919873F947}" destId="{13F097C0-51DD-49F0-9BC9-252E71C2DC20}" srcOrd="0" destOrd="0" presId="urn:microsoft.com/office/officeart/2008/layout/VerticalCurvedList"/>
    <dgm:cxn modelId="{B4F4F329-8C17-49CA-8E2F-38F83E5684BD}" type="presParOf" srcId="{3E86B00D-15E0-4852-962F-C218AA807835}" destId="{C085E61B-9A46-4412-B06A-0643FED5E6FE}" srcOrd="3" destOrd="0" presId="urn:microsoft.com/office/officeart/2008/layout/VerticalCurvedList"/>
    <dgm:cxn modelId="{D0F6D439-5A6C-4713-8F2D-7CECAA841EE8}" type="presParOf" srcId="{3E86B00D-15E0-4852-962F-C218AA807835}" destId="{0BB44BB1-85B1-4A3E-B888-E8467E8ADA69}" srcOrd="4" destOrd="0" presId="urn:microsoft.com/office/officeart/2008/layout/VerticalCurvedList"/>
    <dgm:cxn modelId="{435E524C-7528-4E18-A796-9EF9F5255C19}" type="presParOf" srcId="{0BB44BB1-85B1-4A3E-B888-E8467E8ADA69}" destId="{49296977-32A8-41EF-B6CC-761A52B37D92}" srcOrd="0" destOrd="0" presId="urn:microsoft.com/office/officeart/2008/layout/VerticalCurvedList"/>
    <dgm:cxn modelId="{873A62C6-03D0-40AA-8B5C-9994F7F3B7DB}" type="presParOf" srcId="{3E86B00D-15E0-4852-962F-C218AA807835}" destId="{886BC5BC-6A0A-47F5-92C4-FCEB539087CF}" srcOrd="5" destOrd="0" presId="urn:microsoft.com/office/officeart/2008/layout/VerticalCurvedList"/>
    <dgm:cxn modelId="{8E05BCB6-980F-4F3F-B3E3-BC507CE93645}" type="presParOf" srcId="{3E86B00D-15E0-4852-962F-C218AA807835}" destId="{C2C890C0-C9BF-4EB0-B96A-2BD63DEF7437}" srcOrd="6" destOrd="0" presId="urn:microsoft.com/office/officeart/2008/layout/VerticalCurvedList"/>
    <dgm:cxn modelId="{8F00B428-220E-47F1-A516-BA21638BB41D}" type="presParOf" srcId="{C2C890C0-C9BF-4EB0-B96A-2BD63DEF7437}" destId="{D2CE8DDB-6AE3-467F-AAB7-9B9BF077571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A36C1-1407-47C8-B366-091EB71911ED}">
      <dsp:nvSpPr>
        <dsp:cNvPr id="0" name=""/>
        <dsp:cNvSpPr/>
      </dsp:nvSpPr>
      <dsp:spPr>
        <a:xfrm>
          <a:off x="-5341080" y="-817996"/>
          <a:ext cx="6360393" cy="6360393"/>
        </a:xfrm>
        <a:prstGeom prst="blockArc">
          <a:avLst>
            <a:gd name="adj1" fmla="val 18900000"/>
            <a:gd name="adj2" fmla="val 2700000"/>
            <a:gd name="adj3" fmla="val 34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4BF89-13E8-4260-A976-52581D21D491}">
      <dsp:nvSpPr>
        <dsp:cNvPr id="0" name=""/>
        <dsp:cNvSpPr/>
      </dsp:nvSpPr>
      <dsp:spPr>
        <a:xfrm>
          <a:off x="655746" y="472440"/>
          <a:ext cx="7803112" cy="9448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998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solidFill>
                <a:schemeClr val="bg2"/>
              </a:solidFill>
            </a:rPr>
            <a:t>PENSIERO CRITICO</a:t>
          </a:r>
          <a:endParaRPr lang="it-IT" sz="1200" kern="1200" dirty="0" smtClean="0">
            <a:solidFill>
              <a:schemeClr val="bg2"/>
            </a:solidFill>
          </a:endParaRPr>
        </a:p>
        <a:p>
          <a:pPr lvl="0" algn="just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>
              <a:solidFill>
                <a:schemeClr val="bg2"/>
              </a:solidFill>
            </a:rPr>
            <a:t>Competenza trasversale importante per prendere decisioni in maniera ponderata e risolvere i problemi; il pensiero critico corrisponde alla </a:t>
          </a:r>
          <a:r>
            <a:rPr lang="it-IT" sz="1200" b="1" kern="1200" dirty="0" smtClean="0">
              <a:solidFill>
                <a:schemeClr val="bg2"/>
              </a:solidFill>
            </a:rPr>
            <a:t>capacità di analizzare e valutare le informazioni e le situazioni in maniera logica e obiettiva</a:t>
          </a:r>
          <a:r>
            <a:rPr lang="it-IT" sz="1200" kern="1200" dirty="0" smtClean="0">
              <a:solidFill>
                <a:schemeClr val="bg2"/>
              </a:solidFill>
            </a:rPr>
            <a:t> prima di stabilire il da farsi.</a:t>
          </a:r>
          <a:endParaRPr lang="it-IT" sz="1200" kern="1200" dirty="0">
            <a:solidFill>
              <a:schemeClr val="bg2"/>
            </a:solidFill>
          </a:endParaRPr>
        </a:p>
      </dsp:txBody>
      <dsp:txXfrm>
        <a:off x="655746" y="472440"/>
        <a:ext cx="7803112" cy="944880"/>
      </dsp:txXfrm>
    </dsp:sp>
    <dsp:sp modelId="{13F097C0-51DD-49F0-9BC9-252E71C2DC20}">
      <dsp:nvSpPr>
        <dsp:cNvPr id="0" name=""/>
        <dsp:cNvSpPr/>
      </dsp:nvSpPr>
      <dsp:spPr>
        <a:xfrm>
          <a:off x="65196" y="354330"/>
          <a:ext cx="1181099" cy="1181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85E61B-9A46-4412-B06A-0643FED5E6FE}">
      <dsp:nvSpPr>
        <dsp:cNvPr id="0" name=""/>
        <dsp:cNvSpPr/>
      </dsp:nvSpPr>
      <dsp:spPr>
        <a:xfrm>
          <a:off x="999210" y="1889759"/>
          <a:ext cx="7459648" cy="9448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998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solidFill>
                <a:schemeClr val="bg2"/>
              </a:solidFill>
            </a:rPr>
            <a:t>PROBLEM SOLVING</a:t>
          </a:r>
          <a:endParaRPr lang="it-IT" sz="1200" kern="1200" dirty="0" smtClean="0">
            <a:solidFill>
              <a:schemeClr val="bg2"/>
            </a:solidFill>
          </a:endParaRPr>
        </a:p>
        <a:p>
          <a:pPr lvl="0" algn="just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>
              <a:solidFill>
                <a:schemeClr val="bg2"/>
              </a:solidFill>
            </a:rPr>
            <a:t>Competenza trasversale che consente di </a:t>
          </a:r>
          <a:r>
            <a:rPr lang="it-IT" sz="1200" b="1" kern="1200" dirty="0" smtClean="0">
              <a:solidFill>
                <a:schemeClr val="bg2"/>
              </a:solidFill>
            </a:rPr>
            <a:t>individuare i problemi, analizzarli e risolverli in maniera efficace</a:t>
          </a:r>
          <a:r>
            <a:rPr lang="it-IT" sz="1200" kern="1200" dirty="0" smtClean="0">
              <a:solidFill>
                <a:schemeClr val="bg2"/>
              </a:solidFill>
            </a:rPr>
            <a:t>. Tali “problemi” possono  riguardare anche le relazioni interpersonali. Oltre ad andare a braccetto con la capacità di pensiero critico, richiede spesso una buona dose di creatività per poter individuare le possibili soluzioni.</a:t>
          </a:r>
          <a:endParaRPr lang="it-IT" sz="1200" kern="1200" dirty="0">
            <a:solidFill>
              <a:schemeClr val="bg2"/>
            </a:solidFill>
          </a:endParaRPr>
        </a:p>
      </dsp:txBody>
      <dsp:txXfrm>
        <a:off x="999210" y="1889759"/>
        <a:ext cx="7459648" cy="944880"/>
      </dsp:txXfrm>
    </dsp:sp>
    <dsp:sp modelId="{49296977-32A8-41EF-B6CC-761A52B37D92}">
      <dsp:nvSpPr>
        <dsp:cNvPr id="0" name=""/>
        <dsp:cNvSpPr/>
      </dsp:nvSpPr>
      <dsp:spPr>
        <a:xfrm>
          <a:off x="408660" y="1771649"/>
          <a:ext cx="1181099" cy="1181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6BC5BC-6A0A-47F5-92C4-FCEB539087CF}">
      <dsp:nvSpPr>
        <dsp:cNvPr id="0" name=""/>
        <dsp:cNvSpPr/>
      </dsp:nvSpPr>
      <dsp:spPr>
        <a:xfrm>
          <a:off x="655746" y="3307080"/>
          <a:ext cx="7803112" cy="9448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998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solidFill>
                <a:schemeClr val="bg2"/>
              </a:solidFill>
            </a:rPr>
            <a:t>INTELLIGENZA EMOTIVA</a:t>
          </a:r>
        </a:p>
        <a:p>
          <a:pPr lvl="0" algn="just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>
              <a:solidFill>
                <a:schemeClr val="bg2"/>
              </a:solidFill>
            </a:rPr>
            <a:t>Competenza trasversale importante per lavorare con gli altri, sviluppare relazioni, gestire i conflitti;  consente di </a:t>
          </a:r>
          <a:r>
            <a:rPr lang="it-IT" sz="1200" b="1" kern="1200" dirty="0" smtClean="0">
              <a:solidFill>
                <a:schemeClr val="bg2"/>
              </a:solidFill>
            </a:rPr>
            <a:t>comprendere e gestire le proprie emozioni  e altresì di comprendere le emozioni degli altri con cui instaurare rapporti sani e positivi</a:t>
          </a:r>
          <a:r>
            <a:rPr lang="it-IT" sz="1200" kern="1200" dirty="0" smtClean="0">
              <a:solidFill>
                <a:schemeClr val="bg2"/>
              </a:solidFill>
            </a:rPr>
            <a:t>. Capacità d’ascolto ed empatia sono due soft </a:t>
          </a:r>
          <a:r>
            <a:rPr lang="it-IT" sz="1200" kern="1200" dirty="0" err="1" smtClean="0">
              <a:solidFill>
                <a:schemeClr val="bg2"/>
              </a:solidFill>
            </a:rPr>
            <a:t>skill</a:t>
          </a:r>
          <a:r>
            <a:rPr lang="it-IT" sz="1200" kern="1200" dirty="0" smtClean="0">
              <a:solidFill>
                <a:schemeClr val="bg2"/>
              </a:solidFill>
            </a:rPr>
            <a:t> fortemente legate all’intelligenza emotiva.</a:t>
          </a:r>
          <a:endParaRPr lang="it-IT" sz="1200" kern="1200" dirty="0">
            <a:solidFill>
              <a:schemeClr val="bg2"/>
            </a:solidFill>
          </a:endParaRPr>
        </a:p>
      </dsp:txBody>
      <dsp:txXfrm>
        <a:off x="655746" y="3307080"/>
        <a:ext cx="7803112" cy="944880"/>
      </dsp:txXfrm>
    </dsp:sp>
    <dsp:sp modelId="{D2CE8DDB-6AE3-467F-AAB7-9B9BF077571D}">
      <dsp:nvSpPr>
        <dsp:cNvPr id="0" name=""/>
        <dsp:cNvSpPr/>
      </dsp:nvSpPr>
      <dsp:spPr>
        <a:xfrm>
          <a:off x="65196" y="3188970"/>
          <a:ext cx="1181099" cy="1181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CF882-9FF2-44D1-8CAC-7B4DC16F4334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0DB1F1-4040-4805-9DDA-E65A82677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861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DB1F1-4040-4805-9DDA-E65A8267745F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0593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o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6" name="Segnaposto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7" name="Segnaposto contenut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5" name="Segnaposto tes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8" name="Segnaposto contenut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24" name="Segnaposto piè di pagina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o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29" name="Segnaposto piè di pagina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egnaposto tes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07FF26E-3A3F-4E58-82FA-7FE219391CA9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1ABCAEA-E2C6-4045-B518-EAE557CD6B84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ito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2600" dirty="0" smtClean="0"/>
              <a:t>PERCORSI PER LE COMPETENZE TRASVERSALI E L’ORIENTAMENTO</a:t>
            </a:r>
            <a:endParaRPr lang="it-IT" sz="2600" dirty="0"/>
          </a:p>
        </p:txBody>
      </p:sp>
      <p:sp>
        <p:nvSpPr>
          <p:cNvPr id="3" name="Sottotitol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it-IT" b="1" dirty="0" smtClean="0"/>
          </a:p>
          <a:p>
            <a:pPr marL="0" indent="0" algn="ctr">
              <a:buNone/>
            </a:pPr>
            <a:r>
              <a:rPr lang="it-IT" b="1" dirty="0" smtClean="0"/>
              <a:t>LICEO «</a:t>
            </a:r>
            <a:r>
              <a:rPr lang="it-IT" b="1" i="1" dirty="0" smtClean="0"/>
              <a:t>G.NOVELLO</a:t>
            </a:r>
          </a:p>
          <a:p>
            <a:pPr marL="0" indent="0" algn="ctr">
              <a:buNone/>
            </a:pPr>
            <a:endParaRPr lang="it-IT" b="1" i="1" dirty="0"/>
          </a:p>
          <a:p>
            <a:pPr marL="0" indent="0" algn="ctr">
              <a:buNone/>
            </a:pPr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pPr marL="0" indent="0" algn="ctr">
              <a:buNone/>
            </a:pPr>
            <a:r>
              <a:rPr lang="it-IT" dirty="0"/>
              <a:t>4</a:t>
            </a:r>
            <a:r>
              <a:rPr lang="it-IT" dirty="0" smtClean="0"/>
              <a:t> Novembre 2024 PRESENTAZIONE PER LE </a:t>
            </a:r>
            <a:r>
              <a:rPr lang="it-IT" b="1" dirty="0" smtClean="0"/>
              <a:t>CLASSI TERZE</a:t>
            </a:r>
          </a:p>
          <a:p>
            <a:pPr marL="0" indent="0" algn="ctr">
              <a:buNone/>
            </a:pP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79917" y="2276872"/>
            <a:ext cx="475252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it-IT" sz="60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it-IT" sz="60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Pcto</a:t>
            </a:r>
            <a:endParaRPr lang="it-IT" sz="6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8" name="Picture 4" descr="Alternanza Scuola Lavo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62804"/>
            <a:ext cx="4535355" cy="422006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38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COSA SI INTENDE PER </a:t>
            </a:r>
            <a:r>
              <a:rPr lang="it-IT" dirty="0" err="1" smtClean="0"/>
              <a:t>Pcto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11560" y="1554162"/>
            <a:ext cx="8208912" cy="504319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sz="2800" dirty="0" smtClean="0"/>
              <a:t>I Percorsi per le Competenze </a:t>
            </a:r>
            <a:r>
              <a:rPr lang="it-IT" sz="2800" dirty="0"/>
              <a:t>T</a:t>
            </a:r>
            <a:r>
              <a:rPr lang="it-IT" sz="2800" dirty="0" smtClean="0"/>
              <a:t>rasversali e l’Orientamento (PCTO) sono stati introdotti ufficialmente nella scuola con la legge 145 del 2018</a:t>
            </a:r>
          </a:p>
          <a:p>
            <a:pPr marL="0" indent="0" algn="just">
              <a:buNone/>
            </a:pPr>
            <a:r>
              <a:rPr lang="it-IT" sz="2800" dirty="0"/>
              <a:t>c</a:t>
            </a:r>
            <a:r>
              <a:rPr lang="it-IT" sz="2800" dirty="0" smtClean="0"/>
              <a:t>he modifica in parte l’alternanza scuola-lavoro (definita dalla legge 107/2015).</a:t>
            </a:r>
          </a:p>
          <a:p>
            <a:pPr marL="0" indent="0" algn="just">
              <a:buNone/>
            </a:pPr>
            <a:endParaRPr lang="it-IT" sz="2800" dirty="0"/>
          </a:p>
          <a:p>
            <a:pPr marL="0" indent="0" algn="just">
              <a:buNone/>
            </a:pPr>
            <a:r>
              <a:rPr lang="it-IT" sz="2800" dirty="0" smtClean="0"/>
              <a:t>Si tratta di  </a:t>
            </a:r>
            <a:r>
              <a:rPr lang="it-IT" sz="2800" b="1" u="sng" dirty="0" smtClean="0"/>
              <a:t>attività obbligatorie</a:t>
            </a:r>
            <a:r>
              <a:rPr lang="it-IT" sz="2800" u="sng" dirty="0" smtClean="0"/>
              <a:t> </a:t>
            </a:r>
            <a:r>
              <a:rPr lang="it-IT" sz="2800" dirty="0" smtClean="0"/>
              <a:t>da svolgere nel corso degli </a:t>
            </a:r>
            <a:r>
              <a:rPr lang="it-IT" sz="2800" b="1" u="sng" dirty="0" smtClean="0"/>
              <a:t>ultimi tre anni </a:t>
            </a:r>
            <a:r>
              <a:rPr lang="it-IT" sz="2800" b="1" dirty="0" smtClean="0"/>
              <a:t>scolastici.</a:t>
            </a:r>
          </a:p>
          <a:p>
            <a:pPr marL="0" indent="0" algn="just">
              <a:buNone/>
            </a:pPr>
            <a:endParaRPr lang="it-IT" sz="2800" b="1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sz="2800" dirty="0" smtClean="0"/>
              <a:t>Quante ore? </a:t>
            </a:r>
          </a:p>
          <a:p>
            <a:pPr marL="0" indent="0" algn="just">
              <a:buNone/>
            </a:pPr>
            <a:r>
              <a:rPr lang="it-IT" sz="2800" b="1" dirty="0" smtClean="0"/>
              <a:t>Per i Licei </a:t>
            </a:r>
            <a:r>
              <a:rPr lang="it-IT" sz="2800" b="1" u="sng" dirty="0" smtClean="0"/>
              <a:t>almeno</a:t>
            </a:r>
            <a:r>
              <a:rPr lang="it-IT" sz="2800" u="sng" dirty="0" smtClean="0"/>
              <a:t> </a:t>
            </a:r>
            <a:r>
              <a:rPr lang="it-IT" sz="2800" b="1" u="sng" dirty="0" smtClean="0"/>
              <a:t>90 ore</a:t>
            </a:r>
            <a:r>
              <a:rPr lang="it-IT" sz="2800" b="1" dirty="0" smtClean="0"/>
              <a:t>, da effettuare nel corso dei tre anni.</a:t>
            </a:r>
          </a:p>
          <a:p>
            <a:pPr marL="0" indent="0" algn="just">
              <a:buNone/>
            </a:pPr>
            <a:endParaRPr lang="it-IT" sz="2800" b="1" dirty="0"/>
          </a:p>
          <a:p>
            <a:pPr marL="0" indent="0" algn="just">
              <a:buNone/>
            </a:pPr>
            <a:endParaRPr lang="it-IT" sz="2800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520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COSA SI INTENDE PER </a:t>
            </a:r>
            <a:r>
              <a:rPr lang="it-IT" dirty="0" err="1" smtClean="0"/>
              <a:t>Pcto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67544" y="1554162"/>
            <a:ext cx="8424936" cy="504319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it-IT" sz="2800" dirty="0" smtClean="0"/>
              <a:t>I «Percorsi per le competenze trasversali e l’orientamento» costituiscono </a:t>
            </a:r>
            <a:r>
              <a:rPr lang="it-IT" sz="2800" b="1" dirty="0" smtClean="0"/>
              <a:t>un’integrazione della didattica </a:t>
            </a:r>
            <a:r>
              <a:rPr lang="it-IT" sz="2800" dirty="0" smtClean="0"/>
              <a:t>svolta in classe. </a:t>
            </a:r>
          </a:p>
          <a:p>
            <a:pPr marL="0" indent="0" algn="just">
              <a:buNone/>
            </a:pPr>
            <a:endParaRPr lang="it-IT" sz="2800" dirty="0" smtClean="0"/>
          </a:p>
          <a:p>
            <a:pPr marL="0" indent="0" algn="just">
              <a:buNone/>
            </a:pPr>
            <a:r>
              <a:rPr lang="it-IT" sz="2800" dirty="0" smtClean="0"/>
              <a:t>Le scuole sono tenute a </a:t>
            </a:r>
            <a:r>
              <a:rPr lang="it-IT" sz="2800" b="1" dirty="0" smtClean="0"/>
              <a:t>programmare esperienze formative</a:t>
            </a:r>
            <a:r>
              <a:rPr lang="it-IT" sz="2800" dirty="0" smtClean="0"/>
              <a:t> da svolgere </a:t>
            </a:r>
            <a:r>
              <a:rPr lang="it-IT" sz="2800" b="1" dirty="0" smtClean="0"/>
              <a:t>sia in aula </a:t>
            </a:r>
            <a:r>
              <a:rPr lang="it-IT" sz="2800" dirty="0" smtClean="0"/>
              <a:t>che </a:t>
            </a:r>
            <a:r>
              <a:rPr lang="it-IT" sz="2800" b="1" dirty="0" smtClean="0"/>
              <a:t>fuori dall’aula, </a:t>
            </a:r>
            <a:r>
              <a:rPr lang="it-IT" sz="2800" dirty="0" smtClean="0"/>
              <a:t>col lo scopo di sviluppare nei ragazzi quelle </a:t>
            </a:r>
            <a:r>
              <a:rPr lang="it-IT" sz="2800" b="1" dirty="0" smtClean="0"/>
              <a:t>competenze trasversali </a:t>
            </a:r>
            <a:r>
              <a:rPr lang="it-IT" sz="2800" dirty="0" smtClean="0"/>
              <a:t>importanti per </a:t>
            </a:r>
            <a:r>
              <a:rPr lang="it-IT" sz="2800" b="1" dirty="0" smtClean="0"/>
              <a:t>orientarsi anche «dopo la scuola».</a:t>
            </a:r>
          </a:p>
          <a:p>
            <a:pPr marL="0" indent="0" algn="just">
              <a:buNone/>
            </a:pPr>
            <a:r>
              <a:rPr lang="it-IT" sz="2800" b="1" dirty="0" smtClean="0"/>
              <a:t> </a:t>
            </a:r>
          </a:p>
          <a:p>
            <a:pPr marL="0" indent="0" algn="just">
              <a:buNone/>
            </a:pPr>
            <a:r>
              <a:rPr lang="it-IT" sz="2800" dirty="0" smtClean="0"/>
              <a:t>A tale scopo si proporranno iniziative e attività che siano per gli studenti occasioni di conoscenza e confronto con diverse realtà e contesti lavorativi (Aziende, Enti, Associazioni, liberi professionisti…) e anche col mondo universitario.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766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COSA SI INTENDE PER </a:t>
            </a:r>
            <a:r>
              <a:rPr lang="it-IT" dirty="0" err="1" smtClean="0"/>
              <a:t>Pcto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67544" y="1554162"/>
            <a:ext cx="8424936" cy="504319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sz="2800" dirty="0" smtClean="0"/>
              <a:t>Gli studenti riceveranno una formazione propedeutica alle attività di PCTO, accompagnata da momenti di riflessione sul percorso intrapreso, con l’obiettivo di </a:t>
            </a:r>
            <a:r>
              <a:rPr lang="it-IT" sz="2800" b="1" dirty="0" smtClean="0"/>
              <a:t>sviluppare e potenziare le  proprie competenze personali anche attraverso il confronto con diversi contesti sociali</a:t>
            </a:r>
            <a:r>
              <a:rPr lang="it-IT" sz="2800" dirty="0" smtClean="0"/>
              <a:t>.</a:t>
            </a:r>
          </a:p>
          <a:p>
            <a:pPr marL="0" indent="0" algn="just">
              <a:buNone/>
            </a:pPr>
            <a:endParaRPr lang="it-IT" sz="2800" dirty="0"/>
          </a:p>
          <a:p>
            <a:pPr marL="0" indent="0" algn="just">
              <a:buNone/>
            </a:pPr>
            <a:r>
              <a:rPr lang="it-IT" sz="2800" dirty="0" smtClean="0"/>
              <a:t>Si tratta di esperienze che, insieme alla didattica disciplinare, </a:t>
            </a:r>
            <a:r>
              <a:rPr lang="it-IT" sz="2800" b="1" dirty="0" smtClean="0"/>
              <a:t>concorrono alla formazione di persone </a:t>
            </a:r>
            <a:r>
              <a:rPr lang="it-IT" sz="2800" dirty="0" smtClean="0"/>
              <a:t>capaci di affrontare in modo più consapevole e attivo le responsabilità della vita adulta.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86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COSA sono le competenze trasversali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860032" y="1600200"/>
            <a:ext cx="4131568" cy="4724400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 smtClean="0"/>
              <a:t>Dette anche «abilità personali» o, in inglese</a:t>
            </a:r>
            <a:r>
              <a:rPr lang="it-IT" dirty="0"/>
              <a:t>, </a:t>
            </a:r>
            <a:r>
              <a:rPr lang="it-IT" b="1" dirty="0" smtClean="0"/>
              <a:t>«soft </a:t>
            </a:r>
            <a:r>
              <a:rPr lang="it-IT" b="1" dirty="0" err="1" smtClean="0"/>
              <a:t>skill</a:t>
            </a:r>
            <a:r>
              <a:rPr lang="it-IT" b="1" dirty="0" smtClean="0"/>
              <a:t>».</a:t>
            </a:r>
          </a:p>
          <a:p>
            <a:pPr marL="0" indent="0" algn="just">
              <a:buNone/>
            </a:pPr>
            <a:r>
              <a:rPr lang="it-IT" dirty="0" smtClean="0"/>
              <a:t> </a:t>
            </a:r>
          </a:p>
          <a:p>
            <a:pPr marL="0" indent="0" algn="just">
              <a:buNone/>
            </a:pPr>
            <a:r>
              <a:rPr lang="it-IT" dirty="0" smtClean="0"/>
              <a:t>Oggi </a:t>
            </a:r>
            <a:r>
              <a:rPr lang="it-IT" dirty="0"/>
              <a:t>contano </a:t>
            </a:r>
            <a:r>
              <a:rPr lang="it-IT" dirty="0" smtClean="0"/>
              <a:t>almeno quanto le «hard </a:t>
            </a:r>
            <a:r>
              <a:rPr lang="it-IT" dirty="0" err="1" smtClean="0"/>
              <a:t>skill</a:t>
            </a:r>
            <a:r>
              <a:rPr lang="it-IT" dirty="0" smtClean="0"/>
              <a:t>», </a:t>
            </a:r>
            <a:r>
              <a:rPr lang="it-IT" dirty="0"/>
              <a:t>legate ai titoli di </a:t>
            </a:r>
            <a:r>
              <a:rPr lang="it-IT" dirty="0" smtClean="0"/>
              <a:t>studio o le competenze tecniche.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3994968" cy="319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50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COSA sono le competenze trasversali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611560" y="1600200"/>
            <a:ext cx="8064896" cy="4724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dirty="0" smtClean="0"/>
              <a:t>In un mondo del lavoro che cambia velocemente,  stravolgendo modelli, procedure e strumenti, più </a:t>
            </a:r>
            <a:r>
              <a:rPr lang="it-IT" dirty="0"/>
              <a:t>che le competenze strettamente tecniche (hard </a:t>
            </a:r>
            <a:r>
              <a:rPr lang="it-IT" dirty="0" err="1" smtClean="0"/>
              <a:t>skill</a:t>
            </a:r>
            <a:r>
              <a:rPr lang="it-IT" dirty="0" smtClean="0"/>
              <a:t>) soggette </a:t>
            </a:r>
            <a:r>
              <a:rPr lang="it-IT" dirty="0"/>
              <a:t>alla rapida </a:t>
            </a:r>
            <a:r>
              <a:rPr lang="it-IT" dirty="0" smtClean="0"/>
              <a:t>evoluzione dell’innovazione </a:t>
            </a:r>
            <a:r>
              <a:rPr lang="it-IT" dirty="0"/>
              <a:t>tecnologica, sono le </a:t>
            </a:r>
            <a:r>
              <a:rPr lang="it-IT" b="1" dirty="0"/>
              <a:t>competenze trasversali</a:t>
            </a:r>
            <a:r>
              <a:rPr lang="it-IT" dirty="0"/>
              <a:t> (soft </a:t>
            </a:r>
            <a:r>
              <a:rPr lang="it-IT" dirty="0" err="1"/>
              <a:t>skill</a:t>
            </a:r>
            <a:r>
              <a:rPr lang="it-IT" dirty="0" smtClean="0"/>
              <a:t>) che occorre implementare e sviluppare per affrontare il cambiamento.</a:t>
            </a:r>
          </a:p>
          <a:p>
            <a:pPr marL="0" indent="0" algn="just">
              <a:buNone/>
            </a:pPr>
            <a:endParaRPr lang="it-IT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dirty="0" smtClean="0"/>
              <a:t>Esempi: comunicazione </a:t>
            </a:r>
            <a:r>
              <a:rPr lang="it-IT" dirty="0"/>
              <a:t>efficace, </a:t>
            </a:r>
            <a:r>
              <a:rPr lang="it-IT" dirty="0" err="1"/>
              <a:t>problem</a:t>
            </a:r>
            <a:r>
              <a:rPr lang="it-IT" dirty="0"/>
              <a:t> </a:t>
            </a:r>
            <a:r>
              <a:rPr lang="it-IT" dirty="0" err="1"/>
              <a:t>solving</a:t>
            </a:r>
            <a:r>
              <a:rPr lang="it-IT" dirty="0"/>
              <a:t>, pensiero creativo, attitudine alla leadership, capacità di lavorare in gruppo, abilità nella gestione del tempo.</a:t>
            </a:r>
          </a:p>
          <a:p>
            <a:pPr marL="0" indent="0" algn="just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705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Principali competenze trasversali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38369602"/>
              </p:ext>
            </p:extLst>
          </p:nvPr>
        </p:nvGraphicFramePr>
        <p:xfrm>
          <a:off x="470823" y="1362758"/>
          <a:ext cx="8524056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ttangolo 8"/>
          <p:cNvSpPr/>
          <p:nvPr/>
        </p:nvSpPr>
        <p:spPr>
          <a:xfrm>
            <a:off x="286611" y="6087158"/>
            <a:ext cx="8892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400" dirty="0" smtClean="0">
                <a:solidFill>
                  <a:schemeClr val="tx1"/>
                </a:solidFill>
              </a:rPr>
              <a:t>Legate alla grande sfida che la transizione digitale  esiste tutto un set di competenze trasversali dette </a:t>
            </a:r>
            <a:r>
              <a:rPr lang="it-IT" sz="1400" b="1" dirty="0" err="1" smtClean="0">
                <a:solidFill>
                  <a:schemeClr val="tx1"/>
                </a:solidFill>
              </a:rPr>
              <a:t>digital</a:t>
            </a:r>
            <a:r>
              <a:rPr lang="it-IT" sz="1400" b="1" dirty="0" smtClean="0">
                <a:solidFill>
                  <a:schemeClr val="tx1"/>
                </a:solidFill>
              </a:rPr>
              <a:t> soft </a:t>
            </a:r>
            <a:r>
              <a:rPr lang="it-IT" sz="1400" b="1" dirty="0" err="1" smtClean="0">
                <a:solidFill>
                  <a:schemeClr val="tx1"/>
                </a:solidFill>
              </a:rPr>
              <a:t>skill</a:t>
            </a:r>
            <a:r>
              <a:rPr lang="it-IT" sz="1400" b="1" dirty="0" smtClean="0">
                <a:solidFill>
                  <a:schemeClr val="tx1"/>
                </a:solidFill>
              </a:rPr>
              <a:t> </a:t>
            </a:r>
            <a:r>
              <a:rPr lang="it-IT" sz="1400" dirty="0" smtClean="0">
                <a:solidFill>
                  <a:schemeClr val="tx1"/>
                </a:solidFill>
              </a:rPr>
              <a:t>che aiutano a governare l’innovazione non facendosi sopraffare dalla tecnologia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09825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8524056" cy="4983832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it-IT" b="1" dirty="0" smtClean="0"/>
              <a:t>Docente Tutor</a:t>
            </a:r>
            <a:r>
              <a:rPr lang="it-IT" dirty="0" smtClean="0"/>
              <a:t>: ad ogni classe viene assegnato un docente tutor che seguirà le attività di PCTO.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Tale figura </a:t>
            </a:r>
            <a:r>
              <a:rPr lang="it-IT" b="1" dirty="0" smtClean="0"/>
              <a:t>seguirà</a:t>
            </a:r>
            <a:r>
              <a:rPr lang="it-IT" dirty="0" smtClean="0"/>
              <a:t> </a:t>
            </a:r>
            <a:r>
              <a:rPr lang="it-IT" b="1" dirty="0" smtClean="0"/>
              <a:t>anche</a:t>
            </a:r>
            <a:r>
              <a:rPr lang="it-IT" dirty="0" smtClean="0"/>
              <a:t> gli alunni e le famiglie nell’elaborazione del </a:t>
            </a:r>
            <a:r>
              <a:rPr lang="it-IT" b="1" dirty="0" smtClean="0"/>
              <a:t>progetto orientativo dello studente sulla piattaforma UNICA.</a:t>
            </a:r>
          </a:p>
          <a:p>
            <a:pPr marL="0" indent="0" algn="just">
              <a:buNone/>
            </a:pPr>
            <a:endParaRPr lang="it-IT" b="1" dirty="0" smtClean="0"/>
          </a:p>
          <a:p>
            <a:pPr marL="0" indent="0" algn="just">
              <a:buNone/>
            </a:pPr>
            <a:r>
              <a:rPr lang="it-IT" b="1" dirty="0" smtClean="0"/>
              <a:t>                      Novità</a:t>
            </a:r>
            <a:r>
              <a:rPr lang="it-IT" dirty="0" smtClean="0"/>
              <a:t> introdotta a partire dall’A.S. 2023-24 in materia di orientamento scolastico. </a:t>
            </a:r>
          </a:p>
          <a:p>
            <a:pPr marL="0" indent="0" algn="just">
              <a:buNone/>
            </a:pPr>
            <a:r>
              <a:rPr lang="it-IT" dirty="0"/>
              <a:t>. Il Ministero ha stabilito che </a:t>
            </a:r>
            <a:r>
              <a:rPr lang="it-IT" b="1" dirty="0"/>
              <a:t>ogni anno </a:t>
            </a:r>
            <a:r>
              <a:rPr lang="it-IT" dirty="0"/>
              <a:t>gli studenti debbano obbligatoriamente svolgere </a:t>
            </a:r>
            <a:r>
              <a:rPr lang="it-IT" b="1" dirty="0"/>
              <a:t>almeno 30 ore curricolari</a:t>
            </a:r>
            <a:r>
              <a:rPr lang="it-IT" dirty="0"/>
              <a:t> </a:t>
            </a:r>
            <a:r>
              <a:rPr lang="it-IT" b="1" dirty="0"/>
              <a:t>di orientamento. </a:t>
            </a:r>
            <a:r>
              <a:rPr lang="it-IT" dirty="0"/>
              <a:t> </a:t>
            </a:r>
          </a:p>
          <a:p>
            <a:pPr marL="0" indent="0" algn="just">
              <a:buNone/>
            </a:pPr>
            <a:r>
              <a:rPr lang="it-IT" dirty="0" smtClean="0"/>
              <a:t>Si prevede per le scuole l’introduzione della figura del docente tutor, del docente orientatore, l’utilizzo della </a:t>
            </a:r>
            <a:r>
              <a:rPr lang="it-IT" b="1" dirty="0" smtClean="0"/>
              <a:t>piattaforma UNICA</a:t>
            </a:r>
            <a:r>
              <a:rPr lang="it-IT" dirty="0" smtClean="0"/>
              <a:t>, l’elaborazione di un E-</a:t>
            </a:r>
            <a:r>
              <a:rPr lang="it-IT" dirty="0" err="1" smtClean="0"/>
              <a:t>porfolio</a:t>
            </a:r>
            <a:r>
              <a:rPr lang="it-IT" dirty="0" smtClean="0"/>
              <a:t>, la scelta da parte dello studente di un </a:t>
            </a:r>
            <a:r>
              <a:rPr lang="it-IT" b="1" dirty="0" smtClean="0"/>
              <a:t>«capolavoro» </a:t>
            </a:r>
            <a:r>
              <a:rPr lang="it-IT" dirty="0" smtClean="0"/>
              <a:t>per ogni anno scolastico.</a:t>
            </a:r>
          </a:p>
          <a:p>
            <a:pPr marL="0" indent="0" algn="just">
              <a:buNone/>
            </a:pPr>
            <a:r>
              <a:rPr lang="it-IT" b="1" dirty="0" smtClean="0"/>
              <a:t>Le attività PCTO avranno un loro spazio nell’E-Portfolio </a:t>
            </a:r>
            <a:r>
              <a:rPr lang="it-IT" dirty="0" smtClean="0"/>
              <a:t>e soprattutto per la classe quinta </a:t>
            </a:r>
            <a:r>
              <a:rPr lang="it-IT" b="1" dirty="0" smtClean="0"/>
              <a:t>concorrono</a:t>
            </a:r>
            <a:r>
              <a:rPr lang="it-IT" dirty="0" smtClean="0"/>
              <a:t> al raggiungimento del monte ore, così come i progetti PNRR svolti con le Università.</a:t>
            </a: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Freccia a destra 3"/>
          <p:cNvSpPr/>
          <p:nvPr/>
        </p:nvSpPr>
        <p:spPr>
          <a:xfrm>
            <a:off x="1043608" y="3065613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525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8524056" cy="49838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dirty="0"/>
              <a:t>D</a:t>
            </a:r>
            <a:r>
              <a:rPr lang="it-IT" dirty="0" smtClean="0"/>
              <a:t>ocenti </a:t>
            </a:r>
            <a:r>
              <a:rPr lang="it-IT" dirty="0"/>
              <a:t>T</a:t>
            </a:r>
            <a:r>
              <a:rPr lang="it-IT" dirty="0" smtClean="0"/>
              <a:t>utor assegnanti alle classi terze </a:t>
            </a:r>
            <a:r>
              <a:rPr lang="it-IT" sz="2000" dirty="0" smtClean="0"/>
              <a:t>A.S. 2024-25 </a:t>
            </a:r>
          </a:p>
          <a:p>
            <a:pPr marL="0" indent="0" algn="ctr">
              <a:buNone/>
            </a:pPr>
            <a:endParaRPr lang="it-IT" dirty="0" smtClean="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513784"/>
              </p:ext>
            </p:extLst>
          </p:nvPr>
        </p:nvGraphicFramePr>
        <p:xfrm>
          <a:off x="1248966" y="2348880"/>
          <a:ext cx="705678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  <a:gridCol w="35283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bg2"/>
                          </a:solidFill>
                        </a:rPr>
                        <a:t>Docente</a:t>
                      </a:r>
                      <a:r>
                        <a:rPr lang="it-IT" baseline="0" dirty="0" smtClean="0">
                          <a:solidFill>
                            <a:schemeClr val="bg2"/>
                          </a:solidFill>
                        </a:rPr>
                        <a:t> </a:t>
                      </a:r>
                      <a:endParaRPr lang="it-IT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bg2"/>
                          </a:solidFill>
                        </a:rPr>
                        <a:t>classi</a:t>
                      </a:r>
                      <a:endParaRPr lang="it-IT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Capilli</a:t>
                      </a:r>
                      <a:r>
                        <a:rPr lang="it-IT" baseline="0" dirty="0" smtClean="0"/>
                        <a:t> Rosalba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aseline="0" dirty="0" smtClean="0"/>
                        <a:t>3CL  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Cattane</a:t>
                      </a:r>
                      <a:r>
                        <a:rPr lang="it-IT" baseline="0" dirty="0" smtClean="0"/>
                        <a:t> Michele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3C 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Napoletano</a:t>
                      </a:r>
                      <a:r>
                        <a:rPr lang="it-IT" baseline="0" dirty="0" smtClean="0"/>
                        <a:t> Giuseppe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3M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Napolitano</a:t>
                      </a:r>
                      <a:r>
                        <a:rPr lang="it-IT" baseline="0" dirty="0" smtClean="0"/>
                        <a:t> Annalisa</a:t>
                      </a:r>
                      <a:endParaRPr lang="it-IT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3B</a:t>
                      </a:r>
                      <a:r>
                        <a:rPr lang="it-IT" baseline="0" dirty="0" smtClean="0"/>
                        <a:t> e 3L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Piccinelli Anna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3D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Tansini Raffaella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</a:t>
                      </a:r>
                      <a:r>
                        <a:rPr lang="it-IT" baseline="0" dirty="0" smtClean="0"/>
                        <a:t>A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1248966" y="5373216"/>
            <a:ext cx="6857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>
                <a:solidFill>
                  <a:schemeClr val="tx2"/>
                </a:solidFill>
              </a:rPr>
              <a:t>Docente Orientatore della scuola</a:t>
            </a:r>
            <a:r>
              <a:rPr lang="it-IT" b="1" dirty="0" smtClean="0">
                <a:solidFill>
                  <a:schemeClr val="tx2"/>
                </a:solidFill>
              </a:rPr>
              <a:t>: Prof.ssa  Iacchetti Annalisa</a:t>
            </a:r>
            <a:endParaRPr lang="it-IT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8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8524056" cy="498383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b="1" u="sng" dirty="0" smtClean="0"/>
              <a:t>Progetto di classe</a:t>
            </a:r>
            <a:r>
              <a:rPr lang="it-IT" dirty="0" smtClean="0"/>
              <a:t>: per lavorare sulle competenze trasversali e per garantire a tutti il raggiungimento di un sostanzioso numero di ore la scuola prevede, l’assegnazione di un </a:t>
            </a:r>
            <a:r>
              <a:rPr lang="it-IT" b="1" dirty="0" smtClean="0"/>
              <a:t>progetto di classe</a:t>
            </a:r>
            <a:r>
              <a:rPr lang="it-IT" dirty="0"/>
              <a:t> </a:t>
            </a:r>
            <a:r>
              <a:rPr lang="it-IT" dirty="0" smtClean="0"/>
              <a:t>per il </a:t>
            </a:r>
            <a:r>
              <a:rPr lang="it-IT" b="1" dirty="0" smtClean="0"/>
              <a:t>terzo e quarto anno</a:t>
            </a:r>
            <a:endParaRPr lang="it-IT" dirty="0" smtClean="0"/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Il </a:t>
            </a:r>
            <a:r>
              <a:rPr lang="it-IT" b="1" dirty="0" smtClean="0"/>
              <a:t>quinto anno </a:t>
            </a:r>
            <a:r>
              <a:rPr lang="it-IT" dirty="0" smtClean="0"/>
              <a:t>sarà dedicato soprattutto alle attività di orientamento universitario e ad attività formazione per consentire agli studenti di concentrarsi sull’</a:t>
            </a:r>
            <a:r>
              <a:rPr lang="it-IT" b="1" dirty="0" smtClean="0"/>
              <a:t>Esame di maturità.</a:t>
            </a:r>
          </a:p>
        </p:txBody>
      </p:sp>
    </p:spTree>
    <p:extLst>
      <p:ext uri="{BB962C8B-B14F-4D97-AF65-F5344CB8AC3E}">
        <p14:creationId xmlns:p14="http://schemas.microsoft.com/office/powerpoint/2010/main" val="296069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45152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511389"/>
              </p:ext>
            </p:extLst>
          </p:nvPr>
        </p:nvGraphicFramePr>
        <p:xfrm>
          <a:off x="251520" y="980728"/>
          <a:ext cx="8568952" cy="57294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088"/>
                <a:gridCol w="7776864"/>
              </a:tblGrid>
              <a:tr h="4320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PROGETTI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DI CLASSE A.S. 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2024-25 Classi terze</a:t>
                      </a:r>
                      <a:endParaRPr lang="it-IT" sz="2000" b="0" baseline="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63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chemeClr val="bg2"/>
                          </a:solidFill>
                        </a:rPr>
                        <a:t>3A</a:t>
                      </a:r>
                      <a:endParaRPr lang="it-IT" sz="1200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Samaritano</a:t>
                      </a:r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Codogno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>
                          <a:effectLst/>
                        </a:rPr>
                        <a:t>Associazione di</a:t>
                      </a:r>
                      <a:r>
                        <a:rPr lang="it-IT" sz="1200" baseline="0" dirty="0" smtClean="0">
                          <a:effectLst/>
                        </a:rPr>
                        <a:t> Codogno che opera a fianco del paziente oncologico e della sua famiglia, assistendoli nei momenti di maggiori difficoltà. Gli studenti saranno coinvolti in un percorso </a:t>
                      </a:r>
                      <a:r>
                        <a:rPr lang="it-IT" sz="1200" b="1" baseline="0" dirty="0" smtClean="0">
                          <a:effectLst/>
                        </a:rPr>
                        <a:t>sull’</a:t>
                      </a:r>
                      <a:r>
                        <a:rPr lang="it-IT" sz="1200" b="1" baseline="0" dirty="0" err="1" smtClean="0">
                          <a:effectLst/>
                        </a:rPr>
                        <a:t>Hospice</a:t>
                      </a:r>
                      <a:r>
                        <a:rPr lang="it-IT" sz="1200" b="1" baseline="0" dirty="0" smtClean="0">
                          <a:effectLst/>
                        </a:rPr>
                        <a:t> e le cure palliative</a:t>
                      </a:r>
                      <a:r>
                        <a:rPr lang="it-IT" sz="1200" baseline="0" dirty="0" smtClean="0">
                          <a:effectLst/>
                        </a:rPr>
                        <a:t>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aseline="0" dirty="0" smtClean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Referenti: Uggeri/Betti e tutor di classe (fase operativa)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aseline="0" dirty="0" smtClean="0">
                          <a:effectLst/>
                        </a:rPr>
                        <a:t>Durata prevista: 25 ore</a:t>
                      </a:r>
                      <a:endParaRPr lang="it-IT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94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chemeClr val="bg2"/>
                          </a:solidFill>
                        </a:rPr>
                        <a:t>3B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Startup Your Life di </a:t>
                      </a:r>
                      <a:r>
                        <a:rPr kumimoji="0"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Unicredit</a:t>
                      </a:r>
                      <a:endParaRPr kumimoji="0" lang="it-IT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Piattaforma/moduli on-line</a:t>
                      </a:r>
                    </a:p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Video, quiz, giochi di ruolo e </a:t>
                      </a:r>
                      <a:r>
                        <a:rPr kumimoji="0" lang="it-IT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Progect</a:t>
                      </a:r>
                      <a:r>
                        <a:rPr kumimoji="0"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work</a:t>
                      </a:r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gruppo per sviluppare le competenze finanziarie</a:t>
                      </a:r>
                    </a:p>
                    <a:p>
                      <a:endParaRPr kumimoji="0" lang="it-IT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Referenti: </a:t>
                      </a:r>
                      <a:r>
                        <a:rPr kumimoji="0" lang="it-IT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Capilli</a:t>
                      </a:r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/tutor di classe (che calendarizza qualche incontro in presenza con la classe)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aseline="0" dirty="0" smtClean="0">
                          <a:effectLst/>
                        </a:rPr>
                        <a:t>Durata prevista: 40 ore</a:t>
                      </a:r>
                      <a:endParaRPr lang="it-IT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94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chemeClr val="bg2"/>
                          </a:solidFill>
                        </a:rPr>
                        <a:t>3C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Progetto Biblioteca + Confartigianato</a:t>
                      </a:r>
                      <a:endParaRPr kumimoji="0" lang="it-IT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Attività che riguardano: </a:t>
                      </a:r>
                    </a:p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Biblioteca del  Liceo,</a:t>
                      </a:r>
                      <a:r>
                        <a:rPr kumimoji="0" lang="it-IT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Peer </a:t>
                      </a:r>
                      <a:r>
                        <a:rPr kumimoji="0" lang="it-IT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secondaria di primo grado +collaborazione per eventi del territorio e con la Biblioteca di Codogno</a:t>
                      </a:r>
                    </a:p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Confartigianato (8/10 ore con uscita in un’azienda del  territorio)</a:t>
                      </a:r>
                    </a:p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Referenti: Cattane (</a:t>
                      </a:r>
                      <a:r>
                        <a:rPr kumimoji="0" lang="it-IT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Bilioteca</a:t>
                      </a:r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it-IT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it-IT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Capilli</a:t>
                      </a:r>
                      <a:r>
                        <a:rPr kumimoji="0" lang="it-IT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(Confartigianato)</a:t>
                      </a:r>
                      <a:endParaRPr kumimoji="0" lang="it-IT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it-IT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Ore</a:t>
                      </a:r>
                      <a:r>
                        <a:rPr kumimoji="0" lang="it-IT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previste: 20 + 8/10 ore</a:t>
                      </a:r>
                      <a:r>
                        <a:rPr kumimoji="0" lang="it-IT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it-IT" sz="1200" b="0" baseline="0" dirty="0" smtClean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15458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chemeClr val="bg2"/>
                          </a:solidFill>
                        </a:rPr>
                        <a:t>3D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solidFill>
                            <a:schemeClr val="bg2"/>
                          </a:solidFill>
                        </a:rPr>
                        <a:t>(</a:t>
                      </a:r>
                      <a:r>
                        <a:rPr lang="it-IT" sz="1050" dirty="0" err="1" smtClean="0">
                          <a:solidFill>
                            <a:schemeClr val="bg2"/>
                          </a:solidFill>
                        </a:rPr>
                        <a:t>Biosanitario</a:t>
                      </a:r>
                      <a:r>
                        <a:rPr lang="it-IT" sz="1050" dirty="0" smtClean="0">
                          <a:solidFill>
                            <a:schemeClr val="bg2"/>
                          </a:solidFill>
                        </a:rPr>
                        <a:t>)</a:t>
                      </a:r>
                      <a:endParaRPr lang="it-IT" sz="1050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Samaritano</a:t>
                      </a:r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Codogno </a:t>
                      </a:r>
                    </a:p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Referenti: Uggeri/Betti e tutor di classe (fase operativa)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>
                          <a:effectLst/>
                        </a:rPr>
                        <a:t>Associazione di</a:t>
                      </a:r>
                      <a:r>
                        <a:rPr lang="it-IT" sz="1200" baseline="0" dirty="0" smtClean="0">
                          <a:effectLst/>
                        </a:rPr>
                        <a:t> Codogno che opera a fianco del paziente oncologico e della sua famiglia, assistendoli nei momenti di maggiori difficoltà. Gli studenti saranno coinvolti in un percorso sull’</a:t>
                      </a:r>
                      <a:r>
                        <a:rPr lang="it-IT" sz="1200" baseline="0" dirty="0" err="1" smtClean="0">
                          <a:effectLst/>
                        </a:rPr>
                        <a:t>Hospice</a:t>
                      </a:r>
                      <a:r>
                        <a:rPr lang="it-IT" sz="1200" baseline="0" dirty="0" smtClean="0">
                          <a:effectLst/>
                        </a:rPr>
                        <a:t> e le cure palliative. Durata prevista: 25 ore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r>
                        <a:rPr kumimoji="0"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“Prospettive di sviluppo chimico sanitario”</a:t>
                      </a:r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dott. Stefanelli: 6 ore</a:t>
                      </a:r>
                    </a:p>
                    <a:p>
                      <a:r>
                        <a:rPr kumimoji="0" lang="it-IT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Referente: </a:t>
                      </a:r>
                      <a:r>
                        <a:rPr kumimoji="0" lang="it-IT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Capilli</a:t>
                      </a:r>
                      <a:endParaRPr kumimoji="0" lang="it-IT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41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/>
              <a:t>La proposta della scuola</a:t>
            </a:r>
            <a:endParaRPr lang="it-IT" sz="3200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062626"/>
              </p:ext>
            </p:extLst>
          </p:nvPr>
        </p:nvGraphicFramePr>
        <p:xfrm>
          <a:off x="323528" y="1196752"/>
          <a:ext cx="8424936" cy="5088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0438"/>
                <a:gridCol w="7764498"/>
              </a:tblGrid>
              <a:tr h="4615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PROGETTI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DI CLASSE A.S. 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2024-25 </a:t>
                      </a:r>
                      <a:r>
                        <a:rPr lang="it-IT" sz="2000" b="0" baseline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Classi terze</a:t>
                      </a:r>
                      <a:endParaRPr lang="it-IT" sz="2000" b="0" baseline="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39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chemeClr val="bg2"/>
                          </a:solidFill>
                        </a:rPr>
                        <a:t>3M</a:t>
                      </a:r>
                      <a:endParaRPr lang="it-IT" sz="1200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CheClasse</a:t>
                      </a:r>
                      <a:r>
                        <a:rPr lang="it-IT" sz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Collaborazione con “il Cittadino “ di Lodi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it-IT" sz="1200" b="1" dirty="0" smtClean="0">
                          <a:solidFill>
                            <a:schemeClr val="tx1"/>
                          </a:solidFill>
                          <a:effectLst/>
                        </a:rPr>
                        <a:t>settimana 16</a:t>
                      </a:r>
                      <a:r>
                        <a:rPr lang="it-IT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 al 20 Dicembre 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in presenza dalle 9:00 alle 16:00. La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 classe si recherà alla sede di Lodi e qui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seguirà un percorso che si concluderà con la realizzare di un prodotto multimediale sulla tematica assegnata dal tutor esterno (collaborazione con Regione Lombardia). Possibilità di conoscere l’ambiente giornalistico e di riflettere sul linguaggio dei mass-media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Referente prof.ssa </a:t>
                      </a:r>
                      <a:r>
                        <a:rPr lang="it-IT" sz="1200" b="0" dirty="0" err="1" smtClean="0">
                          <a:solidFill>
                            <a:schemeClr val="tx1"/>
                          </a:solidFill>
                          <a:effectLst/>
                        </a:rPr>
                        <a:t>Capilli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 e tutor di classe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Ore previste: 30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479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chemeClr val="bg2"/>
                          </a:solidFill>
                        </a:rPr>
                        <a:t>3L</a:t>
                      </a:r>
                      <a:endParaRPr lang="it-IT" sz="1200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CheClasse</a:t>
                      </a:r>
                      <a:r>
                        <a:rPr lang="it-IT" sz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(referente prof.ssa </a:t>
                      </a:r>
                      <a:r>
                        <a:rPr lang="it-IT" sz="1200" b="0" dirty="0" err="1" smtClean="0">
                          <a:solidFill>
                            <a:schemeClr val="tx1"/>
                          </a:solidFill>
                          <a:effectLst/>
                        </a:rPr>
                        <a:t>Capilli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 e tutor di classe)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Collaborazione con “il Cittadino “ di Lodi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it-IT" sz="1200" b="1" dirty="0" smtClean="0">
                          <a:solidFill>
                            <a:schemeClr val="tx1"/>
                          </a:solidFill>
                          <a:effectLst/>
                        </a:rPr>
                        <a:t>settimana 31 Marzo</a:t>
                      </a:r>
                      <a:r>
                        <a:rPr lang="it-IT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 al 4 Aprile 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in presenza dalle 9:00 alle 16:00. La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 classe si recherà alla sede di Lodi e qui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seguirà un percorso che si concluderà con la realizzare di un prodotto multimediale sulla tematica assegnata dal tutor esterno. Possibilità di conoscere l’ambiente giornalistico e di riflettere sul linguaggio dei mass-media.</a:t>
                      </a:r>
                      <a:endParaRPr lang="it-IT" sz="1200" b="0" baseline="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baseline="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Referente prof.ssa </a:t>
                      </a:r>
                      <a:r>
                        <a:rPr lang="it-IT" sz="1200" b="0" dirty="0" err="1" smtClean="0">
                          <a:solidFill>
                            <a:schemeClr val="tx1"/>
                          </a:solidFill>
                          <a:effectLst/>
                        </a:rPr>
                        <a:t>Capilli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 e tutor di classe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Ore previste: 30</a:t>
                      </a:r>
                    </a:p>
                  </a:txBody>
                  <a:tcPr marL="68580" marR="68580" marT="0" marB="0"/>
                </a:tc>
              </a:tr>
              <a:tr h="8986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chemeClr val="bg2"/>
                          </a:solidFill>
                        </a:rPr>
                        <a:t>3CL</a:t>
                      </a:r>
                      <a:endParaRPr lang="it-IT" sz="1200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</a:rPr>
                        <a:t>Archeologia</a:t>
                      </a:r>
                      <a:r>
                        <a:rPr lang="it-IT" sz="1200" dirty="0" smtClean="0">
                          <a:effectLst/>
                        </a:rPr>
                        <a:t> (referenti prof.ssa</a:t>
                      </a:r>
                      <a:r>
                        <a:rPr lang="it-IT" sz="1200" baseline="0" dirty="0" smtClean="0">
                          <a:effectLst/>
                        </a:rPr>
                        <a:t> Corsano Mariella/</a:t>
                      </a:r>
                      <a:r>
                        <a:rPr lang="it-IT" sz="1200" baseline="0" dirty="0" err="1" smtClean="0">
                          <a:effectLst/>
                        </a:rPr>
                        <a:t>Tandini</a:t>
                      </a:r>
                      <a:r>
                        <a:rPr lang="it-IT" sz="1200" baseline="0" dirty="0" smtClean="0">
                          <a:effectLst/>
                        </a:rPr>
                        <a:t> Raffaella): si tratta di un corso rivolto tradizionalmente agli studenti del classico ma aperto anche ad altre classi. Coinvolge gli studenti in un percorso che si concentra sulla figura dell’archeologo e sulle competenze professionali richieste. Sono previste delle uscite sul territorio.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200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  <a:effectLst/>
                        </a:rPr>
                        <a:t>Referente </a:t>
                      </a:r>
                      <a:r>
                        <a:rPr lang="it-IT" sz="1200" b="0" dirty="0" err="1" smtClean="0">
                          <a:solidFill>
                            <a:schemeClr val="tx1"/>
                          </a:solidFill>
                          <a:effectLst/>
                        </a:rPr>
                        <a:t>prof.sse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Corsano e Tansini</a:t>
                      </a:r>
                      <a:endParaRPr lang="it-IT" sz="12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Ore previste: 30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84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8524056" cy="47244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it-IT" b="1" dirty="0" smtClean="0"/>
              <a:t>Gli studenti possono integrare la proposta della scuola con </a:t>
            </a:r>
            <a:r>
              <a:rPr lang="it-IT" b="1" u="sng" dirty="0" smtClean="0"/>
              <a:t>progetti individuali </a:t>
            </a:r>
            <a:r>
              <a:rPr lang="it-IT" dirty="0" smtClean="0"/>
              <a:t>(periodo di studio all’estero, esperienza di simulazione diplomatica, attività presso un libero professionista di interesse, laboratorio teatrale, peer-to-peer…), anche scegliendo tra le proposte che comunica la scuola e consultando sempre il proprio docente tutor.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b="1" dirty="0" smtClean="0"/>
              <a:t>Importante</a:t>
            </a:r>
            <a:r>
              <a:rPr lang="it-IT" dirty="0" smtClean="0"/>
              <a:t>: </a:t>
            </a:r>
            <a:r>
              <a:rPr lang="it-IT" u="sng" dirty="0" smtClean="0"/>
              <a:t>non avviare percorsi senza aver avvisato la scuola o il proprio docente tutor</a:t>
            </a:r>
            <a:r>
              <a:rPr lang="it-IT" dirty="0" smtClean="0"/>
              <a:t>, perché occorre prima stipulare una </a:t>
            </a:r>
            <a:r>
              <a:rPr lang="it-IT" b="1" dirty="0" smtClean="0"/>
              <a:t>Convenzione</a:t>
            </a:r>
            <a:r>
              <a:rPr lang="it-IT" dirty="0" smtClean="0"/>
              <a:t> e un </a:t>
            </a:r>
            <a:r>
              <a:rPr lang="it-IT" b="1" dirty="0" smtClean="0"/>
              <a:t>Progetto Formativo</a:t>
            </a:r>
            <a:r>
              <a:rPr lang="it-IT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423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484784"/>
            <a:ext cx="8524056" cy="511256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t-IT" dirty="0" smtClean="0"/>
              <a:t>I DOCUMENTI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b="1" dirty="0" smtClean="0"/>
              <a:t>Patto Formativo </a:t>
            </a:r>
            <a:r>
              <a:rPr lang="it-IT" dirty="0" smtClean="0"/>
              <a:t>(da firmare alunno/a e genitori prima di iniziare ogni attività)        vedi Comunicato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b="1" dirty="0" smtClean="0"/>
              <a:t>Attestato corso sicurezza di 8 ore</a:t>
            </a:r>
            <a:r>
              <a:rPr lang="it-IT" dirty="0" smtClean="0"/>
              <a:t>: </a:t>
            </a:r>
          </a:p>
          <a:p>
            <a:pPr marL="0" indent="0" algn="just">
              <a:buNone/>
            </a:pPr>
            <a:r>
              <a:rPr lang="it-IT" b="1" dirty="0" smtClean="0"/>
              <a:t>tutte le terze </a:t>
            </a:r>
            <a:r>
              <a:rPr lang="it-IT" dirty="0" smtClean="0"/>
              <a:t>devono seguire un corso studiando autonomamente i materiali disponibili su un’apposita </a:t>
            </a:r>
            <a:r>
              <a:rPr lang="it-IT" b="1" dirty="0" smtClean="0"/>
              <a:t>piattaforma</a:t>
            </a:r>
            <a:r>
              <a:rPr lang="it-IT" dirty="0" smtClean="0"/>
              <a:t> e svolgendo l’esame finale. </a:t>
            </a:r>
            <a:r>
              <a:rPr lang="it-IT" b="1" dirty="0" smtClean="0"/>
              <a:t>L’esame si può ritentare, ma va obbligatoriamente superato per svolgere PCTO.</a:t>
            </a:r>
            <a:r>
              <a:rPr lang="it-IT" dirty="0" smtClean="0"/>
              <a:t> </a:t>
            </a: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La piattaforma aprirà il </a:t>
            </a:r>
            <a:r>
              <a:rPr lang="it-IT" b="1" dirty="0" smtClean="0"/>
              <a:t>22 ottobre e chiuderà il 22 Novembre  </a:t>
            </a:r>
          </a:p>
          <a:p>
            <a:pPr marL="0" indent="0" algn="just">
              <a:buNone/>
            </a:pPr>
            <a:r>
              <a:rPr lang="it-IT" dirty="0" smtClean="0"/>
              <a:t>     Seguiranno due Comunicati: uno per l’accesso e il secondo con le date dell’esame</a:t>
            </a:r>
          </a:p>
        </p:txBody>
      </p:sp>
      <p:sp>
        <p:nvSpPr>
          <p:cNvPr id="4" name="Freccia a destra 3"/>
          <p:cNvSpPr/>
          <p:nvPr/>
        </p:nvSpPr>
        <p:spPr>
          <a:xfrm>
            <a:off x="4427984" y="2326022"/>
            <a:ext cx="330336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/>
          <p:cNvSpPr/>
          <p:nvPr/>
        </p:nvSpPr>
        <p:spPr>
          <a:xfrm>
            <a:off x="512752" y="5805264"/>
            <a:ext cx="330336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361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8524056" cy="47244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it-IT" dirty="0" smtClean="0"/>
              <a:t>I DOCUMENTI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b="1" dirty="0" smtClean="0"/>
              <a:t>Convenzione: </a:t>
            </a:r>
            <a:r>
              <a:rPr lang="it-IT" dirty="0" smtClean="0"/>
              <a:t>documento solitamente predisposto dalla scuola e controfirmato dalle due parti (es. Scuola/Ente ospitante).</a:t>
            </a:r>
          </a:p>
          <a:p>
            <a:pPr marL="0" indent="0" algn="just">
              <a:buNone/>
            </a:pPr>
            <a:endParaRPr lang="it-IT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b="1" dirty="0" smtClean="0"/>
              <a:t>Progetto formativo: che specificherà gli obiettivi del progetto e le competenze attese. </a:t>
            </a:r>
            <a:r>
              <a:rPr lang="it-IT" dirty="0" smtClean="0"/>
              <a:t>Viene elaborato anche tenendo conto delle indicazioni ricevute dal </a:t>
            </a:r>
            <a:r>
              <a:rPr lang="it-IT" b="1" dirty="0" smtClean="0"/>
              <a:t>tutor esterno</a:t>
            </a:r>
            <a:r>
              <a:rPr lang="it-IT" dirty="0" smtClean="0"/>
              <a:t>, ovvero la figura che seguirà i ragazzi in azienda/luogo di lavoro.</a:t>
            </a:r>
          </a:p>
          <a:p>
            <a:pPr marL="0" indent="0" algn="just">
              <a:buNone/>
            </a:pPr>
            <a:r>
              <a:rPr lang="it-IT" dirty="0" smtClean="0"/>
              <a:t> </a:t>
            </a:r>
            <a:endParaRPr lang="it-IT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b="1" dirty="0" smtClean="0"/>
              <a:t>Diario di bordo: </a:t>
            </a:r>
            <a:r>
              <a:rPr lang="it-IT" dirty="0" smtClean="0"/>
              <a:t>tutte le volte che </a:t>
            </a:r>
            <a:r>
              <a:rPr lang="it-IT" b="1" dirty="0" smtClean="0"/>
              <a:t>i ragazzi </a:t>
            </a:r>
            <a:r>
              <a:rPr lang="it-IT" dirty="0" smtClean="0"/>
              <a:t>svolgono il percorso, soprattutto se fuori scuola, </a:t>
            </a:r>
            <a:r>
              <a:rPr lang="it-IT" b="1" dirty="0" smtClean="0"/>
              <a:t>devono obbligatoriamente  compilare il diario di bordo </a:t>
            </a:r>
            <a:r>
              <a:rPr lang="it-IT" dirty="0"/>
              <a:t>(</a:t>
            </a:r>
            <a:r>
              <a:rPr lang="it-IT" dirty="0" smtClean="0"/>
              <a:t>data, attività svolta e firma del tutor esterno che ha seguito il ragazzo).</a:t>
            </a:r>
          </a:p>
        </p:txBody>
      </p:sp>
    </p:spTree>
    <p:extLst>
      <p:ext uri="{BB962C8B-B14F-4D97-AF65-F5344CB8AC3E}">
        <p14:creationId xmlns:p14="http://schemas.microsoft.com/office/powerpoint/2010/main" val="363849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8524056" cy="47244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it-IT" dirty="0" smtClean="0"/>
              <a:t>I DOCUMENTI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b="1" dirty="0" smtClean="0"/>
              <a:t>Valutazione dell’esperienza: </a:t>
            </a:r>
            <a:r>
              <a:rPr lang="it-IT" dirty="0" smtClean="0"/>
              <a:t>al termine dell’attività tramite un confronto fra </a:t>
            </a:r>
            <a:r>
              <a:rPr lang="it-IT" b="1" dirty="0" smtClean="0"/>
              <a:t>tutor esterno </a:t>
            </a:r>
            <a:r>
              <a:rPr lang="it-IT" dirty="0" smtClean="0"/>
              <a:t>e </a:t>
            </a:r>
            <a:r>
              <a:rPr lang="it-IT" b="1" dirty="0" smtClean="0"/>
              <a:t>tutor interno </a:t>
            </a:r>
            <a:r>
              <a:rPr lang="it-IT" dirty="0" smtClean="0"/>
              <a:t>verrà valutato il percorso dello studente. Il docente tutor, che avrà monitorato il percorso e le ore svolte, riferirà al </a:t>
            </a:r>
            <a:r>
              <a:rPr lang="it-IT" b="1" dirty="0" smtClean="0"/>
              <a:t>Consiglio di Classe </a:t>
            </a:r>
            <a:r>
              <a:rPr lang="it-IT" dirty="0" smtClean="0"/>
              <a:t>che, in ultimo, valuterà il percorso e validerà le ore svolte.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algn="just">
              <a:buFontTx/>
              <a:buChar char="-"/>
            </a:pPr>
            <a:r>
              <a:rPr lang="it-IT" dirty="0" smtClean="0"/>
              <a:t>Entro quando? </a:t>
            </a:r>
          </a:p>
          <a:p>
            <a:pPr marL="0" indent="0" algn="just">
              <a:buNone/>
            </a:pPr>
            <a:r>
              <a:rPr lang="it-IT" dirty="0" smtClean="0"/>
              <a:t>Solitamente entro il primo Consiglio di Classe dell’anno scolastico successivo (primi di ottobre). Questo perché qualche studente può scegliere di svolgere attività PCTO durante la </a:t>
            </a:r>
            <a:r>
              <a:rPr lang="it-IT" b="1" dirty="0" smtClean="0"/>
              <a:t>pausa estiva</a:t>
            </a:r>
            <a:r>
              <a:rPr lang="it-IT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algn="just">
              <a:buFontTx/>
              <a:buChar char="-"/>
            </a:pPr>
            <a:r>
              <a:rPr lang="it-IT" dirty="0" smtClean="0"/>
              <a:t>Come viene valutata? </a:t>
            </a:r>
          </a:p>
          <a:p>
            <a:pPr marL="0" indent="0" algn="just">
              <a:buNone/>
            </a:pPr>
            <a:r>
              <a:rPr lang="it-IT" dirty="0" smtClean="0"/>
              <a:t>Tramite modulo appositamente predisposto dalla scuola e la valutazione va da un minimo 1 a massimo di 4.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b="1" dirty="0"/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398551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8524056" cy="49838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it-IT" dirty="0" smtClean="0"/>
          </a:p>
          <a:p>
            <a:pPr algn="just">
              <a:buFontTx/>
              <a:buChar char="-"/>
            </a:pPr>
            <a:r>
              <a:rPr lang="it-IT" dirty="0" smtClean="0"/>
              <a:t>A cosa concorre la valutazione PCTO? </a:t>
            </a:r>
          </a:p>
          <a:p>
            <a:pPr marL="0" indent="0" algn="just">
              <a:buNone/>
            </a:pPr>
            <a:r>
              <a:rPr lang="it-IT" dirty="0" smtClean="0"/>
              <a:t>Tale valutazione sarà parte integrante del </a:t>
            </a:r>
            <a:r>
              <a:rPr lang="it-IT" b="1" dirty="0" smtClean="0"/>
              <a:t>voto di condotta </a:t>
            </a:r>
            <a:r>
              <a:rPr lang="it-IT" dirty="0" smtClean="0"/>
              <a:t>e quindi concorrerà all’attribuzione del </a:t>
            </a:r>
            <a:r>
              <a:rPr lang="it-IT" b="1" dirty="0" smtClean="0"/>
              <a:t>credito scolastico </a:t>
            </a:r>
            <a:r>
              <a:rPr lang="it-IT" dirty="0" smtClean="0"/>
              <a:t>in sede di scrutinio finale.</a:t>
            </a:r>
          </a:p>
          <a:p>
            <a:pPr algn="just">
              <a:buFontTx/>
              <a:buChar char="-"/>
            </a:pPr>
            <a:endParaRPr lang="it-IT" dirty="0" smtClean="0"/>
          </a:p>
          <a:p>
            <a:pPr algn="just">
              <a:buFontTx/>
              <a:buChar char="-"/>
            </a:pPr>
            <a:r>
              <a:rPr lang="it-IT" dirty="0" smtClean="0"/>
              <a:t>Cosa è previsto per l’</a:t>
            </a:r>
            <a:r>
              <a:rPr lang="it-IT" b="1" dirty="0" smtClean="0"/>
              <a:t>Esame di Stato</a:t>
            </a:r>
            <a:r>
              <a:rPr lang="it-IT" dirty="0" smtClean="0"/>
              <a:t>?</a:t>
            </a:r>
          </a:p>
          <a:p>
            <a:pPr marL="0" indent="0" algn="just">
              <a:buNone/>
            </a:pPr>
            <a:r>
              <a:rPr lang="it-IT" dirty="0" smtClean="0"/>
              <a:t>Lo studente deve presentare alla Commissione una </a:t>
            </a:r>
            <a:r>
              <a:rPr lang="it-IT" b="1" dirty="0" smtClean="0"/>
              <a:t>relazione PCTO </a:t>
            </a:r>
            <a:r>
              <a:rPr lang="it-IT" dirty="0" smtClean="0"/>
              <a:t>nella quale espone </a:t>
            </a:r>
            <a:r>
              <a:rPr lang="it-IT" b="1" dirty="0" smtClean="0"/>
              <a:t>un’esperienza</a:t>
            </a:r>
            <a:r>
              <a:rPr lang="it-IT" dirty="0" smtClean="0"/>
              <a:t>,</a:t>
            </a:r>
            <a:r>
              <a:rPr lang="it-IT" b="1" dirty="0" smtClean="0"/>
              <a:t> </a:t>
            </a:r>
            <a:r>
              <a:rPr lang="it-IT" dirty="0"/>
              <a:t>scelta fra quelle svolte </a:t>
            </a:r>
            <a:r>
              <a:rPr lang="it-IT" b="1" dirty="0"/>
              <a:t>nel triennio</a:t>
            </a:r>
            <a:r>
              <a:rPr lang="it-IT" dirty="0"/>
              <a:t>, </a:t>
            </a:r>
            <a:r>
              <a:rPr lang="it-IT" dirty="0" smtClean="0"/>
              <a:t>reputata particolarmente formativa e stila un </a:t>
            </a:r>
            <a:r>
              <a:rPr lang="it-IT" b="1" dirty="0" smtClean="0"/>
              <a:t>bilancio delle competenze </a:t>
            </a:r>
            <a:r>
              <a:rPr lang="it-IT" dirty="0" smtClean="0"/>
              <a:t>maturare (solitamente una breve presentazione multimediale).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340412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La proposta della scuola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8524056" cy="472440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it-IT" sz="2000" b="1" dirty="0" smtClean="0"/>
              <a:t>Dove trovare i documenti:</a:t>
            </a:r>
          </a:p>
          <a:p>
            <a:pPr marL="0" indent="0" algn="just">
              <a:buNone/>
            </a:pPr>
            <a:r>
              <a:rPr lang="it-IT" sz="2000" dirty="0" smtClean="0"/>
              <a:t>La modulistica verrà fornita dalla scuola tramite il docente tutor o la </a:t>
            </a:r>
            <a:r>
              <a:rPr lang="it-IT" sz="2000" dirty="0"/>
              <a:t>F</a:t>
            </a:r>
            <a:r>
              <a:rPr lang="it-IT" sz="2000" dirty="0" smtClean="0"/>
              <a:t>unzione strumentale PCTO della scuola (prof.ssa </a:t>
            </a:r>
            <a:r>
              <a:rPr lang="it-IT" sz="2000" dirty="0" err="1" smtClean="0"/>
              <a:t>Capilli</a:t>
            </a:r>
            <a:r>
              <a:rPr lang="it-IT" sz="2000" dirty="0" smtClean="0"/>
              <a:t>) e </a:t>
            </a:r>
            <a:r>
              <a:rPr lang="it-IT" sz="2000" b="1" dirty="0" smtClean="0"/>
              <a:t>può essere reperita nell’apposita sezione del sito del Liceo Novello,</a:t>
            </a:r>
          </a:p>
          <a:p>
            <a:pPr marL="0" indent="0" algn="just">
              <a:buNone/>
            </a:pPr>
            <a:r>
              <a:rPr lang="it-IT" sz="2000" dirty="0" smtClean="0"/>
              <a:t>Cliccare su: «Didattica»     «I Progetti delle classi»       Tipologia «Progetto di Orientamento - Percorsi per le Competenze Trasversali e l’Orientamento (PCTO)»</a:t>
            </a:r>
          </a:p>
          <a:p>
            <a:pPr marL="0" indent="0" algn="just">
              <a:buNone/>
            </a:pPr>
            <a:endParaRPr lang="it-IT" b="1" dirty="0" smtClean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endParaRPr lang="it-IT" b="1" dirty="0"/>
          </a:p>
          <a:p>
            <a:pPr marL="0" indent="0" algn="just">
              <a:buNone/>
            </a:pPr>
            <a:endParaRPr lang="it-IT" b="1" dirty="0"/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345" y="3717032"/>
            <a:ext cx="4648229" cy="309634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ccia a destra 3"/>
          <p:cNvSpPr/>
          <p:nvPr/>
        </p:nvSpPr>
        <p:spPr>
          <a:xfrm>
            <a:off x="3312773" y="3140968"/>
            <a:ext cx="14401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destra 6"/>
          <p:cNvSpPr/>
          <p:nvPr/>
        </p:nvSpPr>
        <p:spPr>
          <a:xfrm flipV="1">
            <a:off x="6472627" y="3140968"/>
            <a:ext cx="14401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122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Qualche precisazione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8524056" cy="4983832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it-IT" dirty="0"/>
              <a:t>A</a:t>
            </a:r>
            <a:r>
              <a:rPr lang="it-IT" dirty="0" smtClean="0"/>
              <a:t>lcune </a:t>
            </a:r>
            <a:r>
              <a:rPr lang="it-IT" dirty="0"/>
              <a:t>attività e </a:t>
            </a:r>
            <a:r>
              <a:rPr lang="it-IT" dirty="0" smtClean="0"/>
              <a:t>iniziative (es. corso di logica, corso teatro…) </a:t>
            </a:r>
            <a:r>
              <a:rPr lang="it-IT" dirty="0"/>
              <a:t>possono essere utili per il conseguire del </a:t>
            </a:r>
            <a:r>
              <a:rPr lang="it-IT" b="1" dirty="0"/>
              <a:t>credito formativo </a:t>
            </a:r>
            <a:r>
              <a:rPr lang="it-IT" dirty="0"/>
              <a:t>che </a:t>
            </a:r>
            <a:r>
              <a:rPr lang="it-IT" b="1" dirty="0"/>
              <a:t>concorre</a:t>
            </a:r>
            <a:r>
              <a:rPr lang="it-IT" dirty="0"/>
              <a:t> all’attribuzione del </a:t>
            </a:r>
            <a:r>
              <a:rPr lang="it-IT" b="1" dirty="0"/>
              <a:t>credito scolastico</a:t>
            </a:r>
            <a:r>
              <a:rPr lang="it-IT" dirty="0"/>
              <a:t>, </a:t>
            </a:r>
            <a:r>
              <a:rPr lang="it-IT" dirty="0" smtClean="0"/>
              <a:t>però ciò </a:t>
            </a:r>
            <a:r>
              <a:rPr lang="it-IT" dirty="0"/>
              <a:t>che viene riconosciuto come </a:t>
            </a:r>
            <a:r>
              <a:rPr lang="it-IT" dirty="0" smtClean="0"/>
              <a:t>«credito» </a:t>
            </a:r>
            <a:r>
              <a:rPr lang="it-IT" dirty="0"/>
              <a:t>non può essere valutato anche come ore PCTO e </a:t>
            </a:r>
            <a:r>
              <a:rPr lang="it-IT" dirty="0" smtClean="0"/>
              <a:t>viceversa.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dirty="0" smtClean="0"/>
              <a:t>L’attività che verrà esposta nella </a:t>
            </a:r>
            <a:r>
              <a:rPr lang="it-IT" dirty="0"/>
              <a:t>R</a:t>
            </a:r>
            <a:r>
              <a:rPr lang="it-IT" dirty="0" smtClean="0"/>
              <a:t>elazione PCTO all’esame di maturità deve essere stata conteggiata nel monte ore di PCTO ( e non come credito)</a:t>
            </a:r>
            <a:endParaRPr lang="it-IT" dirty="0"/>
          </a:p>
          <a:p>
            <a:pPr marL="0" indent="0" algn="just">
              <a:buNone/>
            </a:pPr>
            <a:endParaRPr lang="it-IT" b="1" dirty="0" smtClean="0"/>
          </a:p>
          <a:p>
            <a:pPr marL="0" indent="0" algn="just">
              <a:buNone/>
            </a:pPr>
            <a:endParaRPr lang="it-IT" b="1" dirty="0"/>
          </a:p>
          <a:p>
            <a:pPr marL="0" indent="0" algn="just">
              <a:buNone/>
            </a:pPr>
            <a:endParaRPr lang="it-IT" b="1" dirty="0"/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55094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Qualche precisazione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xfrm>
            <a:off x="683568" y="1556792"/>
            <a:ext cx="8083624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8524056" cy="525658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it-IT" sz="2000" b="1" dirty="0" smtClean="0"/>
              <a:t>Che cosa è il credito scolastico?</a:t>
            </a:r>
          </a:p>
          <a:p>
            <a:pPr marL="0" indent="0" algn="just">
              <a:buNone/>
            </a:pPr>
            <a:r>
              <a:rPr lang="it-IT" sz="2000" dirty="0" smtClean="0"/>
              <a:t>A partire dal terzo anno, nel corso dello scrutinio il </a:t>
            </a:r>
            <a:r>
              <a:rPr lang="it-IT" sz="2000" dirty="0" err="1" smtClean="0"/>
              <a:t>CdC</a:t>
            </a:r>
            <a:r>
              <a:rPr lang="it-IT" sz="2000" dirty="0" smtClean="0"/>
              <a:t> attribuisce a ciascun studente un </a:t>
            </a:r>
            <a:r>
              <a:rPr lang="it-IT" sz="2000" b="1" dirty="0" smtClean="0"/>
              <a:t>credito scolastico</a:t>
            </a:r>
            <a:r>
              <a:rPr lang="it-IT" sz="2000" dirty="0" smtClean="0"/>
              <a:t> che si accumulerà ogni anno fino alla classe quinta, contribuendo al voto finale di maturità.</a:t>
            </a:r>
          </a:p>
          <a:p>
            <a:pPr marL="0" indent="0" algn="just">
              <a:buNone/>
            </a:pPr>
            <a:endParaRPr lang="it-IT" sz="2000" dirty="0" smtClean="0"/>
          </a:p>
          <a:p>
            <a:pPr marL="0" indent="0" algn="just">
              <a:buNone/>
            </a:pPr>
            <a:r>
              <a:rPr lang="it-IT" sz="2000" dirty="0" smtClean="0"/>
              <a:t>Tale credito viene attribuito </a:t>
            </a:r>
            <a:r>
              <a:rPr lang="it-IT" sz="2000" b="1" dirty="0" smtClean="0"/>
              <a:t>partendo dalla media scolastica</a:t>
            </a:r>
            <a:r>
              <a:rPr lang="it-IT" sz="2000" dirty="0" smtClean="0"/>
              <a:t> in base a una tabella fornita dal Ministero (tabella A credito scolastico </a:t>
            </a:r>
            <a:r>
              <a:rPr lang="it-IT" sz="2000" dirty="0" err="1" smtClean="0"/>
              <a:t>Dlgs</a:t>
            </a:r>
            <a:r>
              <a:rPr lang="it-IT" sz="2000" dirty="0" smtClean="0"/>
              <a:t> 62/2017) </a:t>
            </a:r>
          </a:p>
          <a:p>
            <a:pPr marL="0" indent="0" algn="just">
              <a:buNone/>
            </a:pPr>
            <a:r>
              <a:rPr lang="it-IT" sz="1400" dirty="0" smtClean="0"/>
              <a:t> </a:t>
            </a:r>
            <a:r>
              <a:rPr lang="it-IT" dirty="0"/>
              <a:t/>
            </a:r>
            <a:br>
              <a:rPr lang="it-IT" dirty="0"/>
            </a:br>
            <a:r>
              <a:rPr lang="it-IT" b="1" dirty="0" smtClean="0"/>
              <a:t> </a:t>
            </a:r>
            <a:r>
              <a:rPr lang="it-IT" dirty="0"/>
              <a:t/>
            </a:r>
            <a:br>
              <a:rPr lang="it-IT" dirty="0"/>
            </a:br>
            <a:endParaRPr lang="it-IT" b="1" dirty="0"/>
          </a:p>
          <a:p>
            <a:pPr marL="0" indent="0" algn="just">
              <a:buNone/>
            </a:pPr>
            <a:endParaRPr lang="it-IT" b="1" dirty="0"/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93441"/>
              </p:ext>
            </p:extLst>
          </p:nvPr>
        </p:nvGraphicFramePr>
        <p:xfrm>
          <a:off x="1115616" y="4077074"/>
          <a:ext cx="6984780" cy="2376263"/>
        </p:xfrm>
        <a:graphic>
          <a:graphicData uri="http://schemas.openxmlformats.org/drawingml/2006/table">
            <a:tbl>
              <a:tblPr/>
              <a:tblGrid>
                <a:gridCol w="1746195"/>
                <a:gridCol w="1746195"/>
                <a:gridCol w="1746195"/>
                <a:gridCol w="1746195"/>
              </a:tblGrid>
              <a:tr h="506417">
                <a:tc>
                  <a:txBody>
                    <a:bodyPr/>
                    <a:lstStyle/>
                    <a:p>
                      <a:r>
                        <a:rPr lang="it-IT" sz="10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Media dei voti 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Credito scolastico</a:t>
                      </a:r>
                      <a:br>
                        <a:rPr lang="it-IT" sz="10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0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classe III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Credito scolastico</a:t>
                      </a:r>
                      <a:b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classe IV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Credito scolastico</a:t>
                      </a:r>
                      <a:b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classe V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1"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M&lt; 6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 – 8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1"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 = 6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7 - 8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8 - 9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9 - 10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1"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 &lt; M ≤7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8 - 9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9 - 10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 – 11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1"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7&lt; M ≤8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9- 10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 – 11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 – 12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1"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8&lt; M ≤9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10– 11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 – 12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 – 14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1">
                <a:tc>
                  <a:txBody>
                    <a:bodyPr/>
                    <a:lstStyle/>
                    <a:p>
                      <a:r>
                        <a:rPr lang="it-IT" sz="10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9&lt; M ≤10 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11– 12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 – 13 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14– 15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89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Qualche precisazione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xfrm>
            <a:off x="683568" y="1556792"/>
            <a:ext cx="8083624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8524056" cy="525658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it-IT" sz="2000" b="1" dirty="0" smtClean="0"/>
              <a:t>Criteri di attribuzione del credito scolastico - </a:t>
            </a:r>
            <a:r>
              <a:rPr lang="it-IT" sz="1600" b="1" dirty="0" smtClean="0"/>
              <a:t>Comun 417 del 16 maggio 2024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sz="2000" b="1" dirty="0" smtClean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42176"/>
              </p:ext>
            </p:extLst>
          </p:nvPr>
        </p:nvGraphicFramePr>
        <p:xfrm>
          <a:off x="395537" y="1988841"/>
          <a:ext cx="8280919" cy="4523332"/>
        </p:xfrm>
        <a:graphic>
          <a:graphicData uri="http://schemas.openxmlformats.org/drawingml/2006/table">
            <a:tbl>
              <a:tblPr/>
              <a:tblGrid>
                <a:gridCol w="1015584"/>
                <a:gridCol w="1484315"/>
                <a:gridCol w="5781020"/>
              </a:tblGrid>
              <a:tr h="504055">
                <a:tc>
                  <a:txBody>
                    <a:bodyPr/>
                    <a:lstStyle/>
                    <a:p>
                      <a:endParaRPr lang="it-IT" sz="1100" dirty="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47475" marR="47475" marT="23738" marB="2373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Criteri di attribuzione del credito scolastico per le </a:t>
                      </a:r>
                      <a:r>
                        <a:rPr lang="it-IT" sz="1100" b="1" i="0" u="sng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classi terze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(deliberati dal Collegio docenti)</a:t>
                      </a:r>
                      <a:endParaRPr lang="it-IT" sz="1100" dirty="0" smtClean="0">
                        <a:effectLst/>
                      </a:endParaRPr>
                    </a:p>
                    <a:p>
                      <a:endParaRPr lang="it-IT" sz="1100" dirty="0"/>
                    </a:p>
                  </a:txBody>
                  <a:tcPr marL="47475" marR="47475" marT="23738" marB="23738"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1508">
                <a:tc>
                  <a:txBody>
                    <a:bodyPr/>
                    <a:lstStyle/>
                    <a:p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Media dei</a:t>
                      </a:r>
                      <a:b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voti = M</a:t>
                      </a:r>
                      <a:endParaRPr lang="it-IT" sz="1100" dirty="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Punteggio</a:t>
                      </a:r>
                      <a:b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attribuibile</a:t>
                      </a:r>
                      <a:b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(</a:t>
                      </a:r>
                      <a:r>
                        <a:rPr lang="it-IT" sz="1100" b="0" i="0" dirty="0" err="1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D.Lgs</a:t>
                      </a:r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/>
                      </a:r>
                      <a:b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62/2017)</a:t>
                      </a:r>
                      <a:endParaRPr lang="it-IT" sz="1100" dirty="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Il punteggio massimo della fascia sarà attribuito</a:t>
                      </a:r>
                      <a:r>
                        <a:rPr lang="it-IT" sz="1100" b="0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:</a:t>
                      </a:r>
                    </a:p>
                    <a:p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/>
                      </a:r>
                      <a:b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● nel caso in cui la media dei voti sia uguale a 6 o, per ciascuna</a:t>
                      </a:r>
                      <a:b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delle fasce successive, inferiore a 6.5, 7.5, 8.5, 9.5 e </a:t>
                      </a:r>
                      <a:r>
                        <a:rPr lang="it-IT" sz="11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si</a:t>
                      </a:r>
                      <a:br>
                        <a:rPr lang="it-IT" sz="11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verifichino almeno tre delle condizioni indicate </a:t>
                      </a:r>
                      <a:r>
                        <a:rPr lang="it-IT" sz="11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sotto</a:t>
                      </a:r>
                    </a:p>
                    <a:p>
                      <a:r>
                        <a:rPr lang="it-IT" sz="11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/>
                      </a:r>
                      <a:br>
                        <a:rPr lang="it-IT" sz="11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● nel caso in cui la media dei voti sia uguale o superiore a 6.5,</a:t>
                      </a:r>
                      <a:b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7.5, 8.5, 9.5 e </a:t>
                      </a:r>
                      <a:r>
                        <a:rPr lang="it-IT" sz="11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si verifichino almeno due delle condizioni</a:t>
                      </a:r>
                      <a:br>
                        <a:rPr lang="it-IT" sz="11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indicate sotto</a:t>
                      </a:r>
                      <a:br>
                        <a:rPr lang="it-IT" sz="11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</a:br>
                      <a:endParaRPr lang="it-IT" sz="1100" b="1" i="0" dirty="0" smtClean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  <a:p>
                      <a:r>
                        <a:rPr lang="it-IT" sz="1100" b="1" i="0" dirty="0" smtClean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Condizioni</a:t>
                      </a:r>
                      <a:r>
                        <a:rPr lang="it-IT" sz="1100" b="1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:</a:t>
                      </a:r>
                      <a: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/>
                      </a:r>
                      <a:b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A. assiduità della frequenza scolastica</a:t>
                      </a:r>
                      <a:b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B. partecipazione costruttiva al dialogo </a:t>
                      </a:r>
                      <a:r>
                        <a:rPr lang="it-IT" sz="1100" b="0" i="0" dirty="0" smtClean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educativo </a:t>
                      </a:r>
                      <a:r>
                        <a:rPr lang="it-IT" sz="1100" b="1" i="0" u="sng" dirty="0" smtClean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(anche Condotta e PCTO)</a:t>
                      </a:r>
                      <a: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/>
                      </a:r>
                      <a:b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C. partecipazione ad almeno un’attività integrativa promossa</a:t>
                      </a:r>
                      <a:b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dalla scuola (credito interno)</a:t>
                      </a:r>
                      <a:b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D. attribuzione di almeno un credito formativo (credito</a:t>
                      </a:r>
                      <a:b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</a:br>
                      <a:r>
                        <a:rPr lang="it-IT" sz="1100" b="0" i="0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esterno</a:t>
                      </a:r>
                      <a:r>
                        <a:rPr lang="it-IT" sz="1100" b="0" i="0" dirty="0" smtClean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)</a:t>
                      </a:r>
                      <a:endParaRPr lang="it-IT" sz="11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900"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M=6 </a:t>
                      </a:r>
                      <a:endParaRPr lang="it-IT" sz="110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7 - 8</a:t>
                      </a:r>
                      <a:endParaRPr lang="it-IT" sz="110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47475" marR="47475" marT="23738" marB="2373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9900"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6&lt;M≤7 </a:t>
                      </a:r>
                      <a:endParaRPr lang="it-IT" sz="110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8 - 9</a:t>
                      </a:r>
                      <a:endParaRPr lang="it-IT" sz="110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47475" marR="47475" marT="23738" marB="2373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89900"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7&lt;M≤8 </a:t>
                      </a:r>
                      <a:endParaRPr lang="it-IT" sz="110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9 - 10</a:t>
                      </a:r>
                      <a:endParaRPr lang="it-IT" sz="110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47475" marR="47475" marT="23738" marB="2373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89900"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8&lt;M≤9 </a:t>
                      </a:r>
                      <a:endParaRPr lang="it-IT" sz="110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10 - 11</a:t>
                      </a:r>
                      <a:endParaRPr lang="it-IT" sz="110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47475" marR="47475" marT="23738" marB="2373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4496"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9&lt;M≤10 </a:t>
                      </a:r>
                      <a:endParaRPr lang="it-IT" sz="110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11 - 12</a:t>
                      </a:r>
                      <a:endParaRPr lang="it-IT" sz="1100" dirty="0">
                        <a:effectLst/>
                      </a:endParaRPr>
                    </a:p>
                  </a:txBody>
                  <a:tcPr marL="47475" marR="47475" marT="23738" marB="2373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47475" marR="47475" marT="23738" marB="2373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244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Qualche precisazione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xfrm>
            <a:off x="683568" y="1556792"/>
            <a:ext cx="8083624" cy="47244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251520" y="1340768"/>
            <a:ext cx="8640960" cy="4983832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it-IT" dirty="0" smtClean="0"/>
              <a:t>Il credito scolastico dipende:</a:t>
            </a: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- dalla media dei voti ottenuta al termine dello scrutinio </a:t>
            </a:r>
          </a:p>
          <a:p>
            <a:pPr marL="0" indent="0" algn="just">
              <a:buNone/>
            </a:pPr>
            <a:r>
              <a:rPr lang="it-IT" dirty="0" smtClean="0"/>
              <a:t>- dalla </a:t>
            </a:r>
            <a:r>
              <a:rPr lang="it-IT" dirty="0"/>
              <a:t>partecipazione dello studente alla vita della </a:t>
            </a:r>
            <a:r>
              <a:rPr lang="it-IT" dirty="0" smtClean="0"/>
              <a:t>scuola</a:t>
            </a: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- dalle </a:t>
            </a:r>
            <a:r>
              <a:rPr lang="it-IT" dirty="0"/>
              <a:t>attività extrascolastiche dello </a:t>
            </a:r>
            <a:r>
              <a:rPr lang="it-IT" dirty="0" smtClean="0"/>
              <a:t>studente(credito formativo interno e/o esterno)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Tali attività vengono suddivise in </a:t>
            </a:r>
            <a:r>
              <a:rPr lang="it-IT" b="1" dirty="0" smtClean="0"/>
              <a:t>credito intero </a:t>
            </a:r>
            <a:r>
              <a:rPr lang="it-IT" dirty="0"/>
              <a:t>(</a:t>
            </a:r>
            <a:r>
              <a:rPr lang="it-IT" dirty="0" smtClean="0"/>
              <a:t>riguardante attività e corsi proposti dalla scuola) o </a:t>
            </a:r>
            <a:r>
              <a:rPr lang="it-IT" b="1" dirty="0" smtClean="0"/>
              <a:t>esterno</a:t>
            </a:r>
            <a:r>
              <a:rPr lang="it-IT" dirty="0" smtClean="0"/>
              <a:t> (riguardante altri enti, associazioni, scuola di musica, sport </a:t>
            </a:r>
            <a:r>
              <a:rPr lang="it-IT" dirty="0" err="1" smtClean="0"/>
              <a:t>ecc</a:t>
            </a:r>
            <a:r>
              <a:rPr lang="it-IT" dirty="0" smtClean="0"/>
              <a:t>…); in quest’ultimo caso è necessario presentare adeguata documentazione alla scuola e </a:t>
            </a:r>
            <a:r>
              <a:rPr lang="it-IT" b="1" dirty="0" smtClean="0"/>
              <a:t>compilare un apposito modulo</a:t>
            </a:r>
            <a:r>
              <a:rPr lang="it-IT" dirty="0" smtClean="0"/>
              <a:t>.</a:t>
            </a:r>
          </a:p>
          <a:p>
            <a:pPr marL="0" indent="0" algn="just">
              <a:buNone/>
            </a:pPr>
            <a:r>
              <a:rPr lang="it-IT" dirty="0" smtClean="0"/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sz="2400" dirty="0" smtClean="0"/>
              <a:t>Per maggiori informazioni sulle tipologie di credito si rimanda al </a:t>
            </a:r>
            <a:r>
              <a:rPr lang="it-IT" sz="2400" b="1" dirty="0" smtClean="0"/>
              <a:t>Comunicato n.327 del 14 Marzo 2024</a:t>
            </a:r>
            <a:endParaRPr lang="it-IT" sz="24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03810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….</a:t>
            </a:r>
            <a:r>
              <a:rPr lang="it-IT" smtClean="0"/>
              <a:t>Buon lavoro a  </a:t>
            </a:r>
            <a:r>
              <a:rPr lang="it-IT" dirty="0" smtClean="0"/>
              <a:t>tutti e tutte</a:t>
            </a:r>
            <a:endParaRPr lang="it-IT" dirty="0"/>
          </a:p>
        </p:txBody>
      </p:sp>
      <p:pic>
        <p:nvPicPr>
          <p:cNvPr id="21506" name="Picture 2" descr="Vettore gratuito team che lavora insieme al progett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4954488" cy="495448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74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rra">
  <a:themeElements>
    <a:clrScheme name="Personalizzato 11">
      <a:dk1>
        <a:sysClr val="windowText" lastClr="000000"/>
      </a:dk1>
      <a:lt1>
        <a:srgbClr val="6565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r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r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1137</TotalTime>
  <Words>2131</Words>
  <Application>Microsoft Office PowerPoint</Application>
  <PresentationFormat>Presentazione su schermo (4:3)</PresentationFormat>
  <Paragraphs>239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Terra</vt:lpstr>
      <vt:lpstr>PERCORSI PER LE COMPETENZE TRASVERSALI E L’ORIENTAMENTO</vt:lpstr>
      <vt:lpstr>COSA SI INTENDE PER Pcto</vt:lpstr>
      <vt:lpstr>COSA SI INTENDE PER Pcto</vt:lpstr>
      <vt:lpstr>COSA SI INTENDE PER Pcto</vt:lpstr>
      <vt:lpstr>COSA sono le competenze trasversali</vt:lpstr>
      <vt:lpstr>COSA sono le competenze trasversali</vt:lpstr>
      <vt:lpstr>Principali competenze trasversali</vt:lpstr>
      <vt:lpstr>La proposta della scuola</vt:lpstr>
      <vt:lpstr>La proposta della scuola</vt:lpstr>
      <vt:lpstr>La proposta della scuola</vt:lpstr>
      <vt:lpstr>La proposta della scuola</vt:lpstr>
      <vt:lpstr>La proposta della scuola</vt:lpstr>
      <vt:lpstr>La proposta della scuola</vt:lpstr>
      <vt:lpstr>La proposta della scuola</vt:lpstr>
      <vt:lpstr>La proposta della scuola</vt:lpstr>
      <vt:lpstr>La proposta della scuola</vt:lpstr>
      <vt:lpstr>La proposta della scuola</vt:lpstr>
      <vt:lpstr>La proposta della scuola</vt:lpstr>
      <vt:lpstr>Qualche precisazione</vt:lpstr>
      <vt:lpstr>Qualche precisazione</vt:lpstr>
      <vt:lpstr>Qualche precisazione</vt:lpstr>
      <vt:lpstr>Qualche precisazione</vt:lpstr>
      <vt:lpstr>….Buon lavoro a  tutti e tutte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PCTO cl</dc:title>
  <dc:creator>Rosalba Capilli</dc:creator>
  <cp:lastModifiedBy>Rosalba Capilli</cp:lastModifiedBy>
  <cp:revision>395</cp:revision>
  <dcterms:created xsi:type="dcterms:W3CDTF">2023-10-15T09:07:52Z</dcterms:created>
  <dcterms:modified xsi:type="dcterms:W3CDTF">2025-02-24T10:21:02Z</dcterms:modified>
</cp:coreProperties>
</file>