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charts/colors6.xml" ContentType="application/vnd.ms-office.chartcolor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rawings/drawing3.xml" ContentType="application/vnd.openxmlformats-officedocument.drawingml.chartshape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metadata" ContentType="application/binary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embeddedFontLst>
    <p:embeddedFont>
      <p:font typeface="Corbel" pitchFamily="34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Noto Sans Symbols" charset="0"/>
      <p:regular r:id="rId46"/>
      <p:bold r:id="rId47"/>
    </p:embeddedFont>
    <p:embeddedFont>
      <p:font typeface="Century Gothic" pitchFamily="34" charset="0"/>
      <p:regular r:id="rId48"/>
      <p:bold r:id="rId49"/>
      <p:italic r:id="rId50"/>
      <p:boldItalic r:id="rId51"/>
    </p:embeddedFont>
    <p:embeddedFont>
      <p:font typeface="Calibri Light" pitchFamily="34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64">
          <p15:clr>
            <a:srgbClr val="A4A3A4"/>
          </p15:clr>
        </p15:guide>
        <p15:guide id="3" pos="408">
          <p15:clr>
            <a:srgbClr val="A4A3A4"/>
          </p15:clr>
        </p15:guide>
        <p15:guide id="4" orient="horz" pos="432">
          <p15:clr>
            <a:srgbClr val="A4A3A4"/>
          </p15:clr>
        </p15:guide>
        <p15:guide id="5" pos="7272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33azXpyq4TcHFg5aj17VS0VVz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6EF0717-33CB-425E-95F7-AA1BCC114369}">
  <a:tblStyle styleId="{76EF0717-33CB-425E-95F7-AA1BCC11436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2462C6A-B698-4584-BFDC-DB5A777163BC}" styleName="Table_1">
    <a:wholeTbl>
      <a:tcTxStyle b="off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2"/>
          </a:solidFill>
        </a:fill>
      </a:tcStyle>
    </a:wholeTbl>
    <a:band1H>
      <a:tcTxStyle b="off" i="off"/>
      <a:tcStyle>
        <a:tcBdr/>
        <a:fill>
          <a:solidFill>
            <a:srgbClr val="0B2D43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0B2D43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</a:tcBdr>
        <a:fill>
          <a:solidFill>
            <a:srgbClr val="0B2D43"/>
          </a:solidFill>
        </a:fill>
      </a:tcStyle>
    </a:lastCol>
    <a:firstCol>
      <a:tcTxStyle b="on" i="off"/>
      <a:tcStyle>
        <a:tcBdr>
          <a:right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</a:tcBdr>
        <a:fill>
          <a:solidFill>
            <a:srgbClr val="0B2D43"/>
          </a:solidFill>
        </a:fill>
      </a:tcStyle>
    </a:firstCol>
    <a:lastRow>
      <a:tcTxStyle b="on" i="off"/>
      <a:tcStyle>
        <a:tcBdr>
          <a:top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092538"/>
          </a:solidFill>
        </a:fill>
      </a:tcStyle>
    </a:lastRow>
    <a:seCell>
      <a:tcTxStyle b="off" i="off"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</a:tcBdr>
      </a:tcStyle>
    </a:seCell>
    <a:swCell>
      <a:tcTxStyle b="off" i="off"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swCell>
    <a:firstRow>
      <a:tcTxStyle b="on" i="off"/>
      <a:tcStyle>
        <a:tcBdr>
          <a:bottom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 b="off" i="off"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</a:tcBdr>
      </a:tcStyle>
    </a:neCell>
    <a:nwCell>
      <a:tcTxStyle b="off" i="off"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orient="horz" pos="432"/>
        <p:guide pos="3864"/>
        <p:guide pos="408"/>
        <p:guide pos="72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Relationship Id="rId4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420931302224227E-2"/>
          <c:y val="0.10393346673355577"/>
          <c:w val="0.96562500000000029"/>
          <c:h val="0.81204547169995889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explosion val="12"/>
            <c:spPr>
              <a:solidFill>
                <a:srgbClr val="A8D3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D9A-4859-ACE3-FE7CD03B65B8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9A-4859-ACE3-FE7CD03B65B8}"/>
              </c:ext>
            </c:extLst>
          </c:dPt>
          <c:dLbls>
            <c:delete val="1"/>
          </c:dLbls>
          <c:cat>
            <c:strRef>
              <c:f>Foglio1!$A$2:$A$3</c:f>
              <c:strCache>
                <c:ptCount val="2"/>
                <c:pt idx="0">
                  <c:v>esame superato</c:v>
                </c:pt>
                <c:pt idx="1">
                  <c:v>esame non superato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9A-4859-ACE3-FE7CD03B65B8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view3D>
      <c:rotX val="30"/>
      <c:rotY val="9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Certificazione ottenuta</c:v>
                </c:pt>
              </c:strCache>
            </c:strRef>
          </c:tx>
          <c:spPr>
            <a:solidFill>
              <a:srgbClr val="A8D3F0"/>
            </a:solidFill>
          </c:spPr>
          <c:dPt>
            <c:idx val="0"/>
            <c:spPr>
              <a:solidFill>
                <a:srgbClr val="A8D3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879-4599-BD41-705494B024B5}"/>
              </c:ext>
            </c:extLst>
          </c:dPt>
          <c:dPt>
            <c:idx val="1"/>
            <c:spPr>
              <a:solidFill>
                <a:srgbClr val="0B2B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879-4599-BD41-705494B024B5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79-4599-BD41-705494B024B5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E82-4BF7-B935-03084B013AF2}"/>
              </c:ext>
            </c:extLst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E82-4BF7-B935-03084B013AF2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79-4599-BD41-705494B024B5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707254986479838"/>
          <c:w val="1"/>
          <c:h val="0.1630329640147386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Certificazione ottenuta</c:v>
                </c:pt>
              </c:strCache>
            </c:strRef>
          </c:tx>
          <c:spPr>
            <a:solidFill>
              <a:srgbClr val="A8D3F0"/>
            </a:solidFill>
          </c:spPr>
          <c:dPt>
            <c:idx val="0"/>
            <c:spPr>
              <a:solidFill>
                <a:srgbClr val="A8D3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AE-46ED-A5C9-5E0BD32367CC}"/>
              </c:ext>
            </c:extLst>
          </c:dPt>
          <c:dPt>
            <c:idx val="1"/>
            <c:spPr>
              <a:solidFill>
                <a:srgbClr val="0B2B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AE-46ED-A5C9-5E0BD32367CC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AE-46ED-A5C9-5E0BD32367CC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0AE-46ED-A5C9-5E0BD32367CC}"/>
              </c:ext>
            </c:extLst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0AE-46ED-A5C9-5E0BD32367CC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0AE-46ED-A5C9-5E0BD32367CC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707254986479838"/>
          <c:w val="1"/>
          <c:h val="0.1630329640147386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solidFill>
              <a:srgbClr val="A8D3F0"/>
            </a:solidFill>
          </c:spPr>
          <c:dPt>
            <c:idx val="0"/>
            <c:spPr>
              <a:solidFill>
                <a:srgbClr val="A8D3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3A-4F53-9EA6-8B1BED4124AF}"/>
              </c:ext>
            </c:extLst>
          </c:dPt>
          <c:dPt>
            <c:idx val="1"/>
            <c:spPr>
              <a:solidFill>
                <a:srgbClr val="0B2B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13A-4F53-9EA6-8B1BED4124AF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13A-4F53-9EA6-8B1BED4124A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13A-4F53-9EA6-8B1BED4124AF}"/>
              </c:ext>
            </c:extLst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D13A-4F53-9EA6-8B1BED4124AF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13A-4F53-9EA6-8B1BED4124AF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707254986479838"/>
          <c:w val="1"/>
          <c:h val="0.1630329640147386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Certificazione ottenuta</c:v>
                </c:pt>
              </c:strCache>
            </c:strRef>
          </c:tx>
          <c:spPr>
            <a:solidFill>
              <a:srgbClr val="A8D3F0"/>
            </a:solidFill>
          </c:spPr>
          <c:dPt>
            <c:idx val="0"/>
            <c:spPr>
              <a:solidFill>
                <a:srgbClr val="A8D3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D4-4BFB-94DF-5D6C9DF55B4E}"/>
              </c:ext>
            </c:extLst>
          </c:dPt>
          <c:dPt>
            <c:idx val="1"/>
            <c:spPr>
              <a:solidFill>
                <a:srgbClr val="0B2B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D4-4BFB-94DF-5D6C9DF55B4E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99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7D4-4BFB-94DF-5D6C9DF55B4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7D4-4BFB-94DF-5D6C9DF55B4E}"/>
              </c:ext>
            </c:extLst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7D4-4BFB-94DF-5D6C9DF55B4E}"/>
              </c:ext>
            </c:extLst>
          </c:dPt>
          <c:cat>
            <c:strRef>
              <c:f>Foglio1!$A$2:$A$3</c:f>
              <c:strCache>
                <c:ptCount val="2"/>
                <c:pt idx="0">
                  <c:v>certificazione ottenuta</c:v>
                </c:pt>
                <c:pt idx="1">
                  <c:v>certificazione non ottenuta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7D4-4BFB-94DF-5D6C9DF55B4E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707254986479838"/>
          <c:w val="1"/>
          <c:h val="0.1630329640147386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0.36762</cdr:x>
      <cdr:y>0.17474</cdr:y>
    </cdr:from>
    <cdr:to>
      <cdr:x>0.47483</cdr:x>
      <cdr:y>0.27017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="" xmlns:a16="http://schemas.microsoft.com/office/drawing/2014/main" id="{670DD4A5-D248-962F-EFB0-92303FDC9B42}"/>
            </a:ext>
          </a:extLst>
        </cdr:cNvPr>
        <cdr:cNvSpPr txBox="1"/>
      </cdr:nvSpPr>
      <cdr:spPr>
        <a:xfrm xmlns:a="http://schemas.openxmlformats.org/drawingml/2006/main">
          <a:off x="2685443" y="924430"/>
          <a:ext cx="783213" cy="504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2000" b="1" dirty="0"/>
            <a:t>4%</a:t>
          </a:r>
          <a:endParaRPr lang="it-IT" sz="1100" b="1" dirty="0"/>
        </a:p>
      </cdr:txBody>
    </cdr:sp>
  </cdr:relSizeAnchor>
  <cdr:relSizeAnchor xmlns:cdr="http://schemas.openxmlformats.org/drawingml/2006/chartDrawing">
    <cdr:from>
      <cdr:x>0.81407</cdr:x>
      <cdr:y>0.74704</cdr:y>
    </cdr:from>
    <cdr:to>
      <cdr:x>0.92128</cdr:x>
      <cdr:y>0.84248</cdr:y>
    </cdr:to>
    <cdr:sp macro="" textlink="">
      <cdr:nvSpPr>
        <cdr:cNvPr id="3" name="CasellaDiTesto 1">
          <a:extLst xmlns:a="http://schemas.openxmlformats.org/drawingml/2006/main">
            <a:ext uri="{FF2B5EF4-FFF2-40B4-BE49-F238E27FC236}">
              <a16:creationId xmlns="" xmlns:a16="http://schemas.microsoft.com/office/drawing/2014/main" id="{EFA48CCD-4693-4BBB-2F15-C82CD6257004}"/>
            </a:ext>
          </a:extLst>
        </cdr:cNvPr>
        <cdr:cNvSpPr txBox="1"/>
      </cdr:nvSpPr>
      <cdr:spPr>
        <a:xfrm xmlns:a="http://schemas.openxmlformats.org/drawingml/2006/main">
          <a:off x="5946810" y="3952110"/>
          <a:ext cx="783213" cy="504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2000" b="1" dirty="0"/>
            <a:t>96%</a:t>
          </a:r>
          <a:endParaRPr lang="it-IT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0.21541</cdr:x>
      <cdr:y>0.05134</cdr:y>
    </cdr:from>
    <cdr:to>
      <cdr:x>0.31672</cdr:x>
      <cdr:y>0.15373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="" xmlns:a16="http://schemas.microsoft.com/office/drawing/2014/main" id="{8A5E2AD9-31D0-22C3-4016-5BC0A22880D7}"/>
            </a:ext>
          </a:extLst>
        </cdr:cNvPr>
        <cdr:cNvSpPr txBox="1"/>
      </cdr:nvSpPr>
      <cdr:spPr>
        <a:xfrm xmlns:a="http://schemas.openxmlformats.org/drawingml/2006/main">
          <a:off x="966208" y="196660"/>
          <a:ext cx="454409" cy="392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3%</a:t>
          </a:r>
          <a:endParaRPr lang="it-IT" sz="1100" b="1" dirty="0"/>
        </a:p>
      </cdr:txBody>
    </cdr:sp>
  </cdr:relSizeAnchor>
  <cdr:relSizeAnchor xmlns:cdr="http://schemas.openxmlformats.org/drawingml/2006/chartDrawing">
    <cdr:from>
      <cdr:x>0.72893</cdr:x>
      <cdr:y>0.73244</cdr:y>
    </cdr:from>
    <cdr:to>
      <cdr:x>0.86778</cdr:x>
      <cdr:y>0.8437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="" xmlns:a16="http://schemas.microsoft.com/office/drawing/2014/main" id="{E2512BD2-9C85-21D7-5E1C-1B23719A490A}"/>
            </a:ext>
          </a:extLst>
        </cdr:cNvPr>
        <cdr:cNvSpPr txBox="1"/>
      </cdr:nvSpPr>
      <cdr:spPr>
        <a:xfrm xmlns:a="http://schemas.openxmlformats.org/drawingml/2006/main">
          <a:off x="3269512" y="2805391"/>
          <a:ext cx="622775" cy="426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97%</a:t>
          </a:r>
          <a:endParaRPr lang="it-IT" sz="12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0.21541</cdr:x>
      <cdr:y>0.05134</cdr:y>
    </cdr:from>
    <cdr:to>
      <cdr:x>0.31672</cdr:x>
      <cdr:y>0.15373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="" xmlns:a16="http://schemas.microsoft.com/office/drawing/2014/main" id="{8A5E2AD9-31D0-22C3-4016-5BC0A22880D7}"/>
            </a:ext>
          </a:extLst>
        </cdr:cNvPr>
        <cdr:cNvSpPr txBox="1"/>
      </cdr:nvSpPr>
      <cdr:spPr>
        <a:xfrm xmlns:a="http://schemas.openxmlformats.org/drawingml/2006/main">
          <a:off x="966208" y="196660"/>
          <a:ext cx="454409" cy="392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2%</a:t>
          </a:r>
          <a:endParaRPr lang="it-IT" sz="1100" b="1" dirty="0"/>
        </a:p>
      </cdr:txBody>
    </cdr:sp>
  </cdr:relSizeAnchor>
  <cdr:relSizeAnchor xmlns:cdr="http://schemas.openxmlformats.org/drawingml/2006/chartDrawing">
    <cdr:from>
      <cdr:x>0.72893</cdr:x>
      <cdr:y>0.73244</cdr:y>
    </cdr:from>
    <cdr:to>
      <cdr:x>0.86778</cdr:x>
      <cdr:y>0.8437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="" xmlns:a16="http://schemas.microsoft.com/office/drawing/2014/main" id="{E2512BD2-9C85-21D7-5E1C-1B23719A490A}"/>
            </a:ext>
          </a:extLst>
        </cdr:cNvPr>
        <cdr:cNvSpPr txBox="1"/>
      </cdr:nvSpPr>
      <cdr:spPr>
        <a:xfrm xmlns:a="http://schemas.openxmlformats.org/drawingml/2006/main">
          <a:off x="3269512" y="2805391"/>
          <a:ext cx="622775" cy="426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98%</a:t>
          </a:r>
          <a:endParaRPr lang="it-IT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0.21541</cdr:x>
      <cdr:y>0.05134</cdr:y>
    </cdr:from>
    <cdr:to>
      <cdr:x>0.31672</cdr:x>
      <cdr:y>0.15373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="" xmlns:a16="http://schemas.microsoft.com/office/drawing/2014/main" id="{8A5E2AD9-31D0-22C3-4016-5BC0A22880D7}"/>
            </a:ext>
          </a:extLst>
        </cdr:cNvPr>
        <cdr:cNvSpPr txBox="1"/>
      </cdr:nvSpPr>
      <cdr:spPr>
        <a:xfrm xmlns:a="http://schemas.openxmlformats.org/drawingml/2006/main">
          <a:off x="966208" y="196660"/>
          <a:ext cx="454409" cy="392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0%</a:t>
          </a:r>
          <a:endParaRPr lang="it-IT" sz="1100" b="1" dirty="0"/>
        </a:p>
      </cdr:txBody>
    </cdr:sp>
  </cdr:relSizeAnchor>
  <cdr:relSizeAnchor xmlns:cdr="http://schemas.openxmlformats.org/drawingml/2006/chartDrawing">
    <cdr:from>
      <cdr:x>0.69562</cdr:x>
      <cdr:y>0.73244</cdr:y>
    </cdr:from>
    <cdr:to>
      <cdr:x>0.86778</cdr:x>
      <cdr:y>0.8437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="" xmlns:a16="http://schemas.microsoft.com/office/drawing/2014/main" id="{E2512BD2-9C85-21D7-5E1C-1B23719A490A}"/>
            </a:ext>
          </a:extLst>
        </cdr:cNvPr>
        <cdr:cNvSpPr txBox="1"/>
      </cdr:nvSpPr>
      <cdr:spPr>
        <a:xfrm xmlns:a="http://schemas.openxmlformats.org/drawingml/2006/main">
          <a:off x="3120128" y="2805397"/>
          <a:ext cx="772181" cy="426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100%</a:t>
          </a:r>
          <a:endParaRPr lang="it-IT" sz="12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0.21541</cdr:x>
      <cdr:y>0.05134</cdr:y>
    </cdr:from>
    <cdr:to>
      <cdr:x>0.31672</cdr:x>
      <cdr:y>0.15373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="" xmlns:a16="http://schemas.microsoft.com/office/drawing/2014/main" id="{8A5E2AD9-31D0-22C3-4016-5BC0A22880D7}"/>
            </a:ext>
          </a:extLst>
        </cdr:cNvPr>
        <cdr:cNvSpPr txBox="1"/>
      </cdr:nvSpPr>
      <cdr:spPr>
        <a:xfrm xmlns:a="http://schemas.openxmlformats.org/drawingml/2006/main">
          <a:off x="966208" y="196660"/>
          <a:ext cx="454409" cy="392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1%</a:t>
          </a:r>
          <a:endParaRPr lang="it-IT" sz="1100" b="1" dirty="0"/>
        </a:p>
      </cdr:txBody>
    </cdr:sp>
  </cdr:relSizeAnchor>
  <cdr:relSizeAnchor xmlns:cdr="http://schemas.openxmlformats.org/drawingml/2006/chartDrawing">
    <cdr:from>
      <cdr:x>0.72893</cdr:x>
      <cdr:y>0.73244</cdr:y>
    </cdr:from>
    <cdr:to>
      <cdr:x>0.86778</cdr:x>
      <cdr:y>0.8437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="" xmlns:a16="http://schemas.microsoft.com/office/drawing/2014/main" id="{E2512BD2-9C85-21D7-5E1C-1B23719A490A}"/>
            </a:ext>
          </a:extLst>
        </cdr:cNvPr>
        <cdr:cNvSpPr txBox="1"/>
      </cdr:nvSpPr>
      <cdr:spPr>
        <a:xfrm xmlns:a="http://schemas.openxmlformats.org/drawingml/2006/main">
          <a:off x="3269512" y="2805391"/>
          <a:ext cx="622775" cy="426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600" b="1" dirty="0"/>
            <a:t>99%</a:t>
          </a:r>
          <a:endParaRPr lang="it-IT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0e3a8f68c7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30e3a8f68c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0e41dc8e07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30e41dc8e0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d4d25833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d4d25833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2d4d25833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_01">
  <p:cSld name="Titolo_0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/>
          <p:nvPr/>
        </p:nvSpPr>
        <p:spPr>
          <a:xfrm>
            <a:off x="6676569" y="0"/>
            <a:ext cx="3522381" cy="6858000"/>
          </a:xfrm>
          <a:custGeom>
            <a:avLst/>
            <a:gdLst/>
            <a:ahLst/>
            <a:cxnLst/>
            <a:rect l="l" t="t" r="r" b="b"/>
            <a:pathLst>
              <a:path w="3522381" h="6858000" extrusionOk="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9"/>
          <p:cNvSpPr>
            <a:spLocks noGrp="1"/>
          </p:cNvSpPr>
          <p:nvPr>
            <p:ph type="pic" idx="2"/>
          </p:nvPr>
        </p:nvSpPr>
        <p:spPr>
          <a:xfrm>
            <a:off x="-1" y="0"/>
            <a:ext cx="667656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8" name="Google Shape;18;p39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9" name="Google Shape;19;p39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39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39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39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Contenuto_1 colonna">
  <p:cSld name="04 Contenuto_1 colonna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8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8"/>
          <p:cNvSpPr txBox="1">
            <a:spLocks noGrp="1"/>
          </p:cNvSpPr>
          <p:nvPr>
            <p:ph type="body" idx="1"/>
          </p:nvPr>
        </p:nvSpPr>
        <p:spPr>
          <a:xfrm>
            <a:off x="1562100" y="1733627"/>
            <a:ext cx="2438400" cy="42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body" idx="3"/>
          </p:nvPr>
        </p:nvSpPr>
        <p:spPr>
          <a:xfrm>
            <a:off x="647700" y="1733627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sldNum" idx="12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Contenuto">
  <p:cSld name="05 Contenuto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9"/>
          <p:cNvSpPr txBox="1">
            <a:spLocks noGrp="1"/>
          </p:cNvSpPr>
          <p:nvPr>
            <p:ph type="body" idx="1"/>
          </p:nvPr>
        </p:nvSpPr>
        <p:spPr>
          <a:xfrm>
            <a:off x="1562100" y="1733627"/>
            <a:ext cx="8534400" cy="42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9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body" idx="2"/>
          </p:nvPr>
        </p:nvSpPr>
        <p:spPr>
          <a:xfrm>
            <a:off x="647700" y="1733627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5" name="Google Shape;85;p49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86" name="Google Shape;86;p49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9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49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0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1" name="Google Shape;91;p50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92" name="Google Shape;92;p50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50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50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51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97" name="Google Shape;97;p51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1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51"/>
          <p:cNvSpPr txBox="1">
            <a:spLocks noGrp="1"/>
          </p:cNvSpPr>
          <p:nvPr>
            <p:ph type="sldNum" idx="12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usura">
  <p:cSld name="Chiusura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2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52"/>
          <p:cNvSpPr txBox="1">
            <a:spLocks noGrp="1"/>
          </p:cNvSpPr>
          <p:nvPr>
            <p:ph type="ctrTitle"/>
          </p:nvPr>
        </p:nvSpPr>
        <p:spPr>
          <a:xfrm>
            <a:off x="691080" y="2139696"/>
            <a:ext cx="5578995" cy="87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2"/>
          <p:cNvSpPr txBox="1">
            <a:spLocks noGrp="1"/>
          </p:cNvSpPr>
          <p:nvPr>
            <p:ph type="body" idx="1"/>
          </p:nvPr>
        </p:nvSpPr>
        <p:spPr>
          <a:xfrm>
            <a:off x="1359075" y="3653097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52"/>
          <p:cNvSpPr txBox="1">
            <a:spLocks noGrp="1"/>
          </p:cNvSpPr>
          <p:nvPr>
            <p:ph type="body" idx="3"/>
          </p:nvPr>
        </p:nvSpPr>
        <p:spPr>
          <a:xfrm>
            <a:off x="1359075" y="4392151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2"/>
          <p:cNvSpPr txBox="1">
            <a:spLocks noGrp="1"/>
          </p:cNvSpPr>
          <p:nvPr>
            <p:ph type="body" idx="4"/>
          </p:nvPr>
        </p:nvSpPr>
        <p:spPr>
          <a:xfrm>
            <a:off x="1359075" y="5131205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2"/>
          <p:cNvSpPr txBox="1">
            <a:spLocks noGrp="1"/>
          </p:cNvSpPr>
          <p:nvPr>
            <p:ph type="body" idx="5"/>
          </p:nvPr>
        </p:nvSpPr>
        <p:spPr>
          <a:xfrm>
            <a:off x="1359075" y="5870258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2"/>
          <p:cNvSpPr>
            <a:spLocks noGrp="1"/>
          </p:cNvSpPr>
          <p:nvPr>
            <p:ph type="body" idx="6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2"/>
          <p:cNvSpPr>
            <a:spLocks noGrp="1"/>
          </p:cNvSpPr>
          <p:nvPr>
            <p:ph type="body" idx="7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52"/>
          <p:cNvSpPr>
            <a:spLocks noGrp="1"/>
          </p:cNvSpPr>
          <p:nvPr>
            <p:ph type="body" idx="8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52"/>
          <p:cNvSpPr>
            <a:spLocks noGrp="1"/>
          </p:cNvSpPr>
          <p:nvPr>
            <p:ph type="body" idx="9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3"/>
          <p:cNvSpPr txBox="1">
            <a:spLocks noGrp="1"/>
          </p:cNvSpPr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3"/>
          <p:cNvSpPr txBox="1">
            <a:spLocks noGrp="1"/>
          </p:cNvSpPr>
          <p:nvPr>
            <p:ph type="subTitle" idx="1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4" name="Google Shape;114;p53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15" name="Google Shape;115;p53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3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3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3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53"/>
          <p:cNvSpPr/>
          <p:nvPr/>
        </p:nvSpPr>
        <p:spPr>
          <a:xfrm>
            <a:off x="0" y="0"/>
            <a:ext cx="8568965" cy="6858000"/>
          </a:xfrm>
          <a:custGeom>
            <a:avLst/>
            <a:gdLst/>
            <a:ahLst/>
            <a:cxnLst/>
            <a:rect l="l" t="t" r="r" b="b"/>
            <a:pathLst>
              <a:path w="3522381" h="6858000" extrusionOk="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4"/>
          <p:cNvSpPr/>
          <p:nvPr/>
        </p:nvSpPr>
        <p:spPr>
          <a:xfrm>
            <a:off x="4334810" y="0"/>
            <a:ext cx="3522381" cy="6858000"/>
          </a:xfrm>
          <a:custGeom>
            <a:avLst/>
            <a:gdLst/>
            <a:ahLst/>
            <a:cxnLst/>
            <a:rect l="l" t="t" r="r" b="b"/>
            <a:pathLst>
              <a:path w="3522381" h="6858000" extrusionOk="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4"/>
          <p:cNvSpPr txBox="1">
            <a:spLocks noGrp="1"/>
          </p:cNvSpPr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4"/>
          <p:cNvSpPr txBox="1">
            <a:spLocks noGrp="1"/>
          </p:cNvSpPr>
          <p:nvPr>
            <p:ph type="subTitle" idx="1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24" name="Google Shape;124;p54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25" name="Google Shape;125;p54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4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4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54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5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55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32" name="Google Shape;132;p55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5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55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5"/>
          <p:cNvSpPr txBox="1">
            <a:spLocks noGrp="1"/>
          </p:cNvSpPr>
          <p:nvPr>
            <p:ph type="body" idx="1"/>
          </p:nvPr>
        </p:nvSpPr>
        <p:spPr>
          <a:xfrm>
            <a:off x="633186" y="1825625"/>
            <a:ext cx="538661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5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2768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6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56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0" name="Google Shape;140;p56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6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56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6"/>
          <p:cNvSpPr txBox="1"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56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27685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56"/>
          <p:cNvSpPr txBox="1">
            <a:spLocks noGrp="1"/>
          </p:cNvSpPr>
          <p:nvPr>
            <p:ph type="body" idx="3"/>
          </p:nvPr>
        </p:nvSpPr>
        <p:spPr>
          <a:xfrm>
            <a:off x="633186" y="2505075"/>
            <a:ext cx="533214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276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57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9" name="Google Shape;149;p57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7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57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57"/>
          <p:cNvSpPr txBox="1">
            <a:spLocks noGrp="1"/>
          </p:cNvSpPr>
          <p:nvPr>
            <p:ph type="body" idx="2"/>
          </p:nvPr>
        </p:nvSpPr>
        <p:spPr>
          <a:xfrm>
            <a:off x="5183188" y="987425"/>
            <a:ext cx="6265862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4" name="Google Shape;154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0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" name="Google Shape;25;p40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6" name="Google Shape;26;p40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40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Google Shape;28;p40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633186" y="1825625"/>
            <a:ext cx="1081586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58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57" name="Google Shape;157;p58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8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58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p58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magini_Testo importante 01">
  <p:cSld name="2 Immagini_Testo importante 0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1"/>
          <p:cNvSpPr>
            <a:spLocks noGrp="1"/>
          </p:cNvSpPr>
          <p:nvPr>
            <p:ph type="pic" idx="2"/>
          </p:nvPr>
        </p:nvSpPr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41"/>
          <p:cNvSpPr txBox="1"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body" idx="1"/>
          </p:nvPr>
        </p:nvSpPr>
        <p:spPr>
          <a:xfrm>
            <a:off x="785586" y="504710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>
            <a:spLocks noGrp="1"/>
          </p:cNvSpPr>
          <p:nvPr>
            <p:ph type="pic" idx="3"/>
          </p:nvPr>
        </p:nvSpPr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1"/>
          <p:cNvSpPr txBox="1">
            <a:spLocks noGrp="1"/>
          </p:cNvSpPr>
          <p:nvPr>
            <p:ph type="sldNum" idx="12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_03">
  <p:cSld name="Titolo_03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2"/>
          <p:cNvSpPr>
            <a:spLocks noGrp="1"/>
          </p:cNvSpPr>
          <p:nvPr>
            <p:ph type="pic" idx="2"/>
          </p:nvPr>
        </p:nvSpPr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42"/>
          <p:cNvSpPr txBox="1">
            <a:spLocks noGrp="1"/>
          </p:cNvSpPr>
          <p:nvPr>
            <p:ph type="ctrTitle"/>
          </p:nvPr>
        </p:nvSpPr>
        <p:spPr>
          <a:xfrm>
            <a:off x="316020" y="2404234"/>
            <a:ext cx="5330038" cy="174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ubTitle" idx="1"/>
          </p:nvPr>
        </p:nvSpPr>
        <p:spPr>
          <a:xfrm>
            <a:off x="453180" y="4553291"/>
            <a:ext cx="504951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_02">
  <p:cSld name="Titolo_0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/>
          <p:nvPr/>
        </p:nvSpPr>
        <p:spPr>
          <a:xfrm>
            <a:off x="5512953" y="0"/>
            <a:ext cx="3522381" cy="6858000"/>
          </a:xfrm>
          <a:custGeom>
            <a:avLst/>
            <a:gdLst/>
            <a:ahLst/>
            <a:cxnLst/>
            <a:rect l="l" t="t" r="r" b="b"/>
            <a:pathLst>
              <a:path w="3522381" h="6858000" extrusionOk="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3"/>
          <p:cNvSpPr>
            <a:spLocks noGrp="1"/>
          </p:cNvSpPr>
          <p:nvPr>
            <p:ph type="pic" idx="2"/>
          </p:nvPr>
        </p:nvSpPr>
        <p:spPr>
          <a:xfrm>
            <a:off x="-1" y="0"/>
            <a:ext cx="550468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43"/>
          <p:cNvSpPr txBox="1">
            <a:spLocks noGrp="1"/>
          </p:cNvSpPr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ubTitle" idx="1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Contenuto_2 colonna">
  <p:cSld name="01 Contenuto_2 colonna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>
            <a:spLocks noGrp="1"/>
          </p:cNvSpPr>
          <p:nvPr>
            <p:ph type="pic" idx="2"/>
          </p:nvPr>
        </p:nvSpPr>
        <p:spPr>
          <a:xfrm>
            <a:off x="6836125" y="0"/>
            <a:ext cx="535587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4386558" y="2717803"/>
            <a:ext cx="2834640" cy="336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3"/>
          </p:nvPr>
        </p:nvSpPr>
        <p:spPr>
          <a:xfrm>
            <a:off x="647700" y="2717803"/>
            <a:ext cx="2834640" cy="336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4"/>
          </p:nvPr>
        </p:nvSpPr>
        <p:spPr>
          <a:xfrm>
            <a:off x="1906451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body" idx="5"/>
          </p:nvPr>
        </p:nvSpPr>
        <p:spPr>
          <a:xfrm>
            <a:off x="5645309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con immagine">
  <p:cSld name="Intestazione della sezione con immagin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>
            <a:spLocks noGrp="1"/>
          </p:cNvSpPr>
          <p:nvPr>
            <p:ph type="pic" idx="2"/>
          </p:nvPr>
        </p:nvSpPr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Contenuto_3 colonna">
  <p:cSld name="01 Contenuto_3 colonna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6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46"/>
          <p:cNvSpPr txBox="1">
            <a:spLocks noGrp="1"/>
          </p:cNvSpPr>
          <p:nvPr>
            <p:ph type="body" idx="1"/>
          </p:nvPr>
        </p:nvSpPr>
        <p:spPr>
          <a:xfrm>
            <a:off x="3888842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3"/>
          </p:nvPr>
        </p:nvSpPr>
        <p:spPr>
          <a:xfrm>
            <a:off x="647700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4"/>
          </p:nvPr>
        </p:nvSpPr>
        <p:spPr>
          <a:xfrm>
            <a:off x="1562100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5"/>
          </p:nvPr>
        </p:nvSpPr>
        <p:spPr>
          <a:xfrm>
            <a:off x="4803242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6"/>
          </p:nvPr>
        </p:nvSpPr>
        <p:spPr>
          <a:xfrm>
            <a:off x="7129985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7"/>
          </p:nvPr>
        </p:nvSpPr>
        <p:spPr>
          <a:xfrm>
            <a:off x="8044385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sldNum" idx="12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Contenuto_2 colonna verticale">
  <p:cSld name="03 Contenuto_2 colonna vertica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7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7"/>
          <p:cNvSpPr txBox="1">
            <a:spLocks noGrp="1"/>
          </p:cNvSpPr>
          <p:nvPr>
            <p:ph type="body" idx="1"/>
          </p:nvPr>
        </p:nvSpPr>
        <p:spPr>
          <a:xfrm>
            <a:off x="1809750" y="1847927"/>
            <a:ext cx="7315200" cy="146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body" idx="3"/>
          </p:nvPr>
        </p:nvSpPr>
        <p:spPr>
          <a:xfrm>
            <a:off x="647700" y="2304413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4"/>
          </p:nvPr>
        </p:nvSpPr>
        <p:spPr>
          <a:xfrm>
            <a:off x="1809750" y="4048520"/>
            <a:ext cx="7315200" cy="146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body" idx="5"/>
          </p:nvPr>
        </p:nvSpPr>
        <p:spPr>
          <a:xfrm>
            <a:off x="647700" y="4505006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sldNum" idx="12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sldNum" idx="12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ceonovello.edu.it/wp-content/uploads/2022/10/criteri-ammissione-Liceo-Sportivo-2022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" descr="Immagine che contiene aria aperta, finestra, cielo, proprietà&#10;&#10;Descrizione generata automaticament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393" r="19393"/>
          <a:stretch/>
        </p:blipFill>
        <p:spPr>
          <a:xfrm>
            <a:off x="6620" y="-13125"/>
            <a:ext cx="6695631" cy="68787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169" name="Google Shape;169;p1" descr="titolo"/>
          <p:cNvSpPr txBox="1">
            <a:spLocks noGrp="1"/>
          </p:cNvSpPr>
          <p:nvPr>
            <p:ph type="ctrTitle"/>
          </p:nvPr>
        </p:nvSpPr>
        <p:spPr>
          <a:xfrm>
            <a:off x="6516547" y="1291772"/>
            <a:ext cx="5521123" cy="36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orbel"/>
              <a:buNone/>
            </a:pPr>
            <a:r>
              <a:rPr lang="it-IT" sz="5400">
                <a:solidFill>
                  <a:srgbClr val="C00000"/>
                </a:solidFill>
              </a:rPr>
              <a:t>LICEO NOVELLO</a:t>
            </a:r>
            <a:r>
              <a:rPr lang="it-IT"/>
              <a:t/>
            </a:r>
            <a:br>
              <a:rPr lang="it-IT"/>
            </a:br>
            <a:r>
              <a:rPr lang="it-IT"/>
              <a:t>scientifico</a:t>
            </a:r>
            <a:br>
              <a:rPr lang="it-IT"/>
            </a:br>
            <a:r>
              <a:rPr lang="it-IT"/>
              <a:t>classico</a:t>
            </a:r>
            <a:br>
              <a:rPr lang="it-IT"/>
            </a:br>
            <a:r>
              <a:rPr lang="it-IT"/>
              <a:t>linguistico</a:t>
            </a:r>
            <a:br>
              <a:rPr lang="it-IT"/>
            </a:br>
            <a:r>
              <a:rPr lang="it-IT"/>
              <a:t>scientifico-sportivo</a:t>
            </a:r>
            <a:endParaRPr/>
          </a:p>
        </p:txBody>
      </p:sp>
      <p:grpSp>
        <p:nvGrpSpPr>
          <p:cNvPr id="170" name="Google Shape;170;p1"/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71" name="Google Shape;171;p1"/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/>
              <a:ahLst/>
              <a:cxnLst/>
              <a:rect l="l" t="t" r="r" b="b"/>
              <a:pathLst>
                <a:path w="6208649" h="6858000" extrusionOk="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2F2F2">
                <a:alpha val="5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rgbClr val="114263">
                <a:alpha val="3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>
            <a:spLocks noGrp="1"/>
          </p:cNvSpPr>
          <p:nvPr>
            <p:ph type="ctrTitle"/>
          </p:nvPr>
        </p:nvSpPr>
        <p:spPr>
          <a:xfrm>
            <a:off x="327095" y="905834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1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it-IT" sz="31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-IT" sz="31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it-IT" sz="31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-IT" sz="31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SCIENTIFICO con potenziamento logico </a:t>
            </a:r>
            <a:r>
              <a:rPr lang="it-IT" sz="3100" b="1" dirty="0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scientifico-3</a:t>
            </a:r>
            <a:r>
              <a:rPr lang="it-IT" sz="31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°, 4° e 5° anno</a:t>
            </a:r>
            <a:endParaRPr sz="31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6" name="Google Shape;246;p11"/>
          <p:cNvGraphicFramePr/>
          <p:nvPr/>
        </p:nvGraphicFramePr>
        <p:xfrm>
          <a:off x="428264" y="853080"/>
          <a:ext cx="11168325" cy="539040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5810500"/>
                <a:gridCol w="1404550"/>
                <a:gridCol w="2130875"/>
                <a:gridCol w="1822400"/>
              </a:tblGrid>
              <a:tr h="34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 biennio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latina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inglese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di Logica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57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b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09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Potenz. di scienze e fisica in preparazione ai test universitari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dell’arte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05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0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+ 1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+ 2*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+ 2*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  <a:tr h="30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tempi scuola offerta formativa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247" name="Google Shape;247;p11"/>
          <p:cNvSpPr/>
          <p:nvPr/>
        </p:nvSpPr>
        <p:spPr>
          <a:xfrm>
            <a:off x="1211263" y="6478588"/>
            <a:ext cx="4879975" cy="30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428264" y="6285221"/>
            <a:ext cx="11065397" cy="184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Times New Roman"/>
              <a:buNone/>
            </a:pPr>
            <a:r>
              <a:rPr lang="it-IT" sz="1000" b="0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lang="it-IT" sz="1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 ora = svolta come 7° tempo scuola settimanale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lang="it-IT" sz="1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1 ora = svolta in maniera cumulativa nei sabato di rientro e in alcuni pomeriggi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"/>
          <p:cNvSpPr txBox="1">
            <a:spLocks noGrp="1"/>
          </p:cNvSpPr>
          <p:nvPr>
            <p:ph type="ctrTitle"/>
          </p:nvPr>
        </p:nvSpPr>
        <p:spPr>
          <a:xfrm>
            <a:off x="231494" y="1103017"/>
            <a:ext cx="6149433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7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SCIENTIFICO SPORTIVO</a:t>
            </a:r>
            <a:endParaRPr sz="37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54" name="Google Shape;254;p12"/>
          <p:cNvSpPr txBox="1"/>
          <p:nvPr/>
        </p:nvSpPr>
        <p:spPr>
          <a:xfrm>
            <a:off x="365527" y="1405405"/>
            <a:ext cx="7991395" cy="343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115189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Il percorso del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liceo scientifico a indirizzo sportivo 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si rivolge a ragazzi e ragazze che coltivano il sogno di allenarsi e praticare sport a livello agonistico e desiderano allo stesso tempo una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formazione ricca dal punto di vista scientifico e umanistico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 In esso grande spazio è dedicato  alle scienze motorie e alle discipline sportive, sempre all’interno di una formazione scientifica completa e rigorosa. Dal terzo anno in poi viene introdotta la disciplina “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Diritto ed economia dello sport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" e le singole materie dedicano particolare attenzione alla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trattazione di tematiche sportive 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(ad es. “storia dello sport”).  Viene inoltre adottata una particolare  flessibilità per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agevolare gli allenamenti e le gare degli studenti atleti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094" y="311817"/>
            <a:ext cx="2990529" cy="6153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>
            <a:spLocks noGrp="1"/>
          </p:cNvSpPr>
          <p:nvPr>
            <p:ph type="ctrTitle"/>
          </p:nvPr>
        </p:nvSpPr>
        <p:spPr>
          <a:xfrm>
            <a:off x="0" y="903912"/>
            <a:ext cx="12192000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</a:t>
            </a:r>
            <a:r>
              <a:rPr lang="it-IT" sz="3600" b="1" dirty="0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SCIENTIFICO SPORTIVO-biennio</a:t>
            </a:r>
            <a:endParaRPr sz="36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2" name="Google Shape;262;p13"/>
          <p:cNvGraphicFramePr/>
          <p:nvPr/>
        </p:nvGraphicFramePr>
        <p:xfrm>
          <a:off x="923731" y="941234"/>
          <a:ext cx="10453700" cy="555565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393600"/>
                <a:gridCol w="1520200"/>
                <a:gridCol w="2160975"/>
                <a:gridCol w="2378925"/>
              </a:tblGrid>
              <a:tr h="62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Curricolo ministeriale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1° anno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anno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34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8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inglese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+1 ts: </a:t>
                      </a:r>
                      <a:r>
                        <a:rPr lang="it-IT" sz="2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preparazione alle certificazioni</a:t>
                      </a: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58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e geografia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773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+ 1 ts: laboratorio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informatica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+ 1 ts: laboratorio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informatica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4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Fisica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80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b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+ 1 ts: laboratorio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59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Discipline sportive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4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7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Tot. tempo scuola curricolare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  <a:tr h="326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Tot. tempi scuola offerta formativa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ts (27+2)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</a:t>
                      </a:r>
                      <a:r>
                        <a:rPr lang="it-IT" sz="2000" b="1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</a:t>
                      </a:r>
                      <a:r>
                        <a:rPr lang="it-IT" sz="20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(27+2)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263" name="Google Shape;263;p13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>
            <a:spLocks noGrp="1"/>
          </p:cNvSpPr>
          <p:nvPr>
            <p:ph type="ctrTitle"/>
          </p:nvPr>
        </p:nvSpPr>
        <p:spPr>
          <a:xfrm>
            <a:off x="335887" y="1202491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SCIENTIFICO </a:t>
            </a:r>
            <a:r>
              <a:rPr lang="it-IT" sz="3600" b="1" dirty="0" smtClean="0">
                <a:solidFill>
                  <a:srgbClr val="C00000"/>
                </a:solidFill>
              </a:rPr>
              <a:t>SPORTIVO</a:t>
            </a:r>
            <a:r>
              <a:rPr lang="it-IT" sz="3600" b="1" dirty="0">
                <a:solidFill>
                  <a:srgbClr val="C00000"/>
                </a:solidFill>
              </a:rPr>
              <a:t>-</a:t>
            </a:r>
            <a:r>
              <a:rPr lang="it-IT" sz="3600" b="1" dirty="0" smtClean="0">
                <a:solidFill>
                  <a:srgbClr val="C00000"/>
                </a:solidFill>
              </a:rPr>
              <a:t>3</a:t>
            </a:r>
            <a:r>
              <a:rPr lang="it-IT" sz="3600" b="1" dirty="0">
                <a:solidFill>
                  <a:srgbClr val="C00000"/>
                </a:solidFill>
              </a:rPr>
              <a:t>°, 4° e 5° anno</a:t>
            </a:r>
            <a:endParaRPr sz="36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71" name="Google Shape;271;p14"/>
          <p:cNvGraphicFramePr/>
          <p:nvPr/>
        </p:nvGraphicFramePr>
        <p:xfrm>
          <a:off x="630470" y="1444752"/>
          <a:ext cx="5644575" cy="505433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608925"/>
                <a:gridCol w="1035650"/>
              </a:tblGrid>
              <a:tr h="596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3°/4°/5° anno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inglese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Diritto ed economia dello sport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Fisica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70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b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Discipline sportive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tempo scuola curricolare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it-IT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21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272" name="Google Shape;272;p14"/>
          <p:cNvSpPr/>
          <p:nvPr/>
        </p:nvSpPr>
        <p:spPr>
          <a:xfrm>
            <a:off x="7556500" y="6494463"/>
            <a:ext cx="2779713" cy="307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73" name="Google Shape;273;p14"/>
          <p:cNvGraphicFramePr/>
          <p:nvPr/>
        </p:nvGraphicFramePr>
        <p:xfrm>
          <a:off x="6843076" y="1444752"/>
          <a:ext cx="4894275" cy="498655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894275"/>
              </a:tblGrid>
              <a:tr h="477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C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AMPLIAMENTO DELL’OFFERTA FORMATIVA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i="1" u="none" strike="noStrike" cap="none">
                          <a:solidFill>
                            <a:srgbClr val="1A3B5C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Classe prima: 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esperienza di arrampicata durante l’anno scolastico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 </a:t>
                      </a:r>
                      <a:r>
                        <a:rPr lang="it-IT" sz="2000" i="1" u="none" strike="noStrike" cap="none">
                          <a:solidFill>
                            <a:srgbClr val="1A3B5C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Classe seconda: 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esperienza di corsi di vela durante il periodo estivo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 </a:t>
                      </a:r>
                      <a:r>
                        <a:rPr lang="it-IT" sz="2000" i="1" u="none" strike="noStrike" cap="none">
                          <a:solidFill>
                            <a:srgbClr val="1A3B5C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Classe terza: 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“diving” durante il periodo estivo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 </a:t>
                      </a:r>
                      <a:r>
                        <a:rPr lang="it-IT" sz="2000" i="1" u="none" strike="noStrike" cap="none">
                          <a:solidFill>
                            <a:srgbClr val="1A3B5C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Classe quarta: 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esperienza di sci e sport sul ghiaccio durante l’anno scolastico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 </a:t>
                      </a:r>
                      <a:r>
                        <a:rPr lang="it-IT" sz="2000" i="1" u="none" strike="noStrike" cap="none">
                          <a:solidFill>
                            <a:srgbClr val="1A3B5C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Classe quarta/quinta: 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attività estiva PCTO in Campus societari</a:t>
                      </a:r>
                      <a:endParaRPr sz="1400" u="none" strike="noStrike" cap="none"/>
                    </a:p>
                  </a:txBody>
                  <a:tcPr marL="54875" marR="54875" marT="54875" marB="548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74" name="Google Shape;274;p14"/>
          <p:cNvSpPr/>
          <p:nvPr/>
        </p:nvSpPr>
        <p:spPr>
          <a:xfrm>
            <a:off x="13138465" y="5682873"/>
            <a:ext cx="4285056" cy="4771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 txBox="1">
            <a:spLocks noGrp="1"/>
          </p:cNvSpPr>
          <p:nvPr>
            <p:ph type="ctrTitle"/>
          </p:nvPr>
        </p:nvSpPr>
        <p:spPr>
          <a:xfrm>
            <a:off x="231494" y="1103017"/>
            <a:ext cx="6149433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80" name="Google Shape;280;p15"/>
          <p:cNvSpPr txBox="1"/>
          <p:nvPr/>
        </p:nvSpPr>
        <p:spPr>
          <a:xfrm>
            <a:off x="295959" y="683961"/>
            <a:ext cx="9901217" cy="343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CRITERI DI AMMISSIONE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AL LICEO SCIENTIFICO A INDIRIZZO SPORTIVO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it-IT" sz="3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Merito scolastico (sia media dei voti che comportamento)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it-IT" sz="3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Merito sportivo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it-IT" sz="3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Giudizio orientativo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it-IT" sz="3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Territorialità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it-IT" sz="3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altri (vd sito: </a:t>
            </a:r>
            <a:r>
              <a:rPr lang="it-IT" sz="3000" b="0" i="0" u="sng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https://www.liceonovello.edu.it/wp-content/uploads/2022/10/criteri-ammissione-Liceo-Sportivo-2022.pdf</a:t>
            </a:r>
            <a:r>
              <a:rPr lang="it-IT" sz="3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) 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15189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5512" y="311817"/>
            <a:ext cx="2990529" cy="6153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>
            <a:spLocks noGrp="1"/>
          </p:cNvSpPr>
          <p:nvPr>
            <p:ph type="ctrTitle"/>
          </p:nvPr>
        </p:nvSpPr>
        <p:spPr>
          <a:xfrm>
            <a:off x="0" y="1132675"/>
            <a:ext cx="12010292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4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CLASSICO con potenziamento di arte e informatica</a:t>
            </a:r>
            <a:endParaRPr sz="40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40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87" name="Google Shape;287;p16"/>
          <p:cNvSpPr txBox="1"/>
          <p:nvPr/>
        </p:nvSpPr>
        <p:spPr>
          <a:xfrm>
            <a:off x="560439" y="1033569"/>
            <a:ext cx="10902356" cy="380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Il percorso del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liceo classico 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è indirizzato allo studio della civiltà classica e della cultura umanistica. Favorisce una formazione letteraria, storica e filosofica idonea a comprenderne il ruolo delle civiltà e delle tradizioni occidentali nel mondo contemporaneo sotto un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profilo simbolico, antropologico e di confronto di valori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Favorisce l’acquisizione dei metodi propri degli studi classici e umanistici</a:t>
            </a:r>
            <a: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lang="it-IT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4257" y="3618294"/>
            <a:ext cx="4051140" cy="278883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6"/>
          <p:cNvSpPr txBox="1"/>
          <p:nvPr/>
        </p:nvSpPr>
        <p:spPr>
          <a:xfrm>
            <a:off x="583943" y="2994040"/>
            <a:ext cx="6389225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all’interno di un quadro culturale che, riservando attenzione anche alle scienze matematiche, fisiche e naturali, consente di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cogliere le intersezioni fra i saperi e di elaborare una visione critica della realtà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 Presso il liceo Novello, il percorso prevede anche un </a:t>
            </a:r>
            <a:r>
              <a:rPr lang="it-IT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potenziamento di Informatica</a:t>
            </a: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potenziando così il legame tra civiltà classica e nuovi media e introducendo il tema delle digital humanities.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>
            <a:spLocks noGrp="1"/>
          </p:cNvSpPr>
          <p:nvPr>
            <p:ph type="ctrTitle"/>
          </p:nvPr>
        </p:nvSpPr>
        <p:spPr>
          <a:xfrm>
            <a:off x="354548" y="885250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</a:t>
            </a:r>
            <a:r>
              <a:rPr lang="it-IT" sz="3600" b="1" dirty="0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CLASSICO-biennio</a:t>
            </a:r>
            <a:endParaRPr sz="36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95" name="Google Shape;295;p17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97" name="Google Shape;297;p17"/>
          <p:cNvGraphicFramePr/>
          <p:nvPr/>
        </p:nvGraphicFramePr>
        <p:xfrm>
          <a:off x="517414" y="885958"/>
          <a:ext cx="11169900" cy="557101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115425"/>
                <a:gridCol w="2146300"/>
                <a:gridCol w="2454100"/>
                <a:gridCol w="2454075"/>
              </a:tblGrid>
              <a:tr h="575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Curricolo ministeriale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1° Anno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Anno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2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latina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greca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inglese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e Geografia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9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 con informatica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ts: 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lab. Informatica 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 potenziamento 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 matematica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ts: 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lab. Informatica e potenziamento 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 matematica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706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b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dell’arte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8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8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tempi scuola 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  <a:tr h="483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tempi scuola offerta formativa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ts (27+2)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-IT" sz="17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</a:t>
                      </a:r>
                      <a:r>
                        <a:rPr lang="it-IT" sz="1700" b="1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</a:t>
                      </a:r>
                      <a:r>
                        <a:rPr lang="it-IT" sz="17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(27+2)</a:t>
                      </a:r>
                      <a:endParaRPr sz="17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298" name="Google Shape;298;p17"/>
          <p:cNvSpPr/>
          <p:nvPr/>
        </p:nvSpPr>
        <p:spPr>
          <a:xfrm>
            <a:off x="6678613" y="2579688"/>
            <a:ext cx="4808537" cy="37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"/>
          <p:cNvSpPr txBox="1">
            <a:spLocks noGrp="1"/>
          </p:cNvSpPr>
          <p:nvPr>
            <p:ph type="ctrTitle"/>
          </p:nvPr>
        </p:nvSpPr>
        <p:spPr>
          <a:xfrm>
            <a:off x="335887" y="922573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</a:t>
            </a:r>
            <a:r>
              <a:rPr lang="it-IT" sz="3600" b="1" dirty="0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CLASSICO-3</a:t>
            </a: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°, 4° e 5° anno</a:t>
            </a:r>
            <a:endParaRPr sz="36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304" name="Google Shape;304;p18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6678613" y="2579688"/>
            <a:ext cx="4808537" cy="37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7" name="Google Shape;307;p18"/>
          <p:cNvGraphicFramePr/>
          <p:nvPr/>
        </p:nvGraphicFramePr>
        <p:xfrm>
          <a:off x="823912" y="987887"/>
          <a:ext cx="10160000" cy="5267825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3750875"/>
                <a:gridCol w="1925025"/>
                <a:gridCol w="2272875"/>
                <a:gridCol w="2211225"/>
              </a:tblGrid>
              <a:tr h="500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biennio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38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2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latina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82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greca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inglese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Fisica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579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 (Biologia,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Chimica, Scienze della terra)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dell’arte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2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7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7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308" name="Google Shape;308;p18"/>
          <p:cNvSpPr/>
          <p:nvPr/>
        </p:nvSpPr>
        <p:spPr>
          <a:xfrm>
            <a:off x="6683375" y="6708775"/>
            <a:ext cx="4800600" cy="3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>
            <a:spLocks noGrp="1"/>
          </p:cNvSpPr>
          <p:nvPr>
            <p:ph type="ctrTitle"/>
          </p:nvPr>
        </p:nvSpPr>
        <p:spPr>
          <a:xfrm>
            <a:off x="-19292" y="1071715"/>
            <a:ext cx="10684361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7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LINGUISTICO con potenziamento di inglese</a:t>
            </a:r>
            <a:endParaRPr sz="37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314" name="Google Shape;314;p19"/>
          <p:cNvSpPr txBox="1"/>
          <p:nvPr/>
        </p:nvSpPr>
        <p:spPr>
          <a:xfrm>
            <a:off x="405115" y="929396"/>
            <a:ext cx="7558268" cy="380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it-IT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Il percorso del liceo linguistico è indirizzato allo studio di più </a:t>
            </a:r>
            <a:r>
              <a:rPr lang="it-IT" sz="2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sistemi linguistici e culturali</a:t>
            </a:r>
            <a:r>
              <a:rPr lang="it-IT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 Esso guida lo studente ad approfondire e a sviluppare le conoscenze, le abilità e le competenze necessarie per acquisire </a:t>
            </a:r>
            <a:r>
              <a:rPr lang="it-IT" sz="2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la padronanza comunicativa di tre lingue</a:t>
            </a:r>
            <a:r>
              <a:rPr lang="it-IT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oltre l’italiano. In tal modo si arriva a comprendere criticamente l’identità storica e culturale di tradizioni e civiltà diverse.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it-IT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Il percorso prevede lo studio, fin dal primo anno, di </a:t>
            </a:r>
            <a:r>
              <a:rPr lang="it-IT" sz="2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due lingue straniere comuni </a:t>
            </a:r>
            <a:r>
              <a:rPr lang="it-IT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tutte le sezioni (inglese come prima lingua e spagnolo come terza lingua) e </a:t>
            </a:r>
            <a:r>
              <a:rPr lang="it-IT" sz="2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una opzionale </a:t>
            </a:r>
            <a:r>
              <a:rPr lang="it-IT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(francese o tedesco come seconda lingua) e si arricchisce di esperienze di </a:t>
            </a:r>
            <a:r>
              <a:rPr lang="it-IT" sz="2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scambi con l’estero e stages linguistici</a:t>
            </a:r>
            <a:r>
              <a:rPr lang="it-IT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1877" y="1655180"/>
            <a:ext cx="4600474" cy="427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0"/>
          <p:cNvSpPr txBox="1">
            <a:spLocks noGrp="1"/>
          </p:cNvSpPr>
          <p:nvPr>
            <p:ph type="ctrTitle"/>
          </p:nvPr>
        </p:nvSpPr>
        <p:spPr>
          <a:xfrm>
            <a:off x="329550" y="685791"/>
            <a:ext cx="115329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6577"/>
              <a:buFont typeface="Corbel"/>
              <a:buNone/>
            </a:pPr>
            <a:r>
              <a:rPr lang="it-IT" sz="3377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</a:t>
            </a:r>
            <a:r>
              <a:rPr lang="it-IT" sz="3377" b="1" dirty="0" err="1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LINGUISTICO-biennio</a:t>
            </a:r>
            <a:endParaRPr sz="3377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321" name="Google Shape;321;p20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0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0"/>
          <p:cNvSpPr/>
          <p:nvPr/>
        </p:nvSpPr>
        <p:spPr>
          <a:xfrm>
            <a:off x="10597075" y="4467900"/>
            <a:ext cx="1345800" cy="16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*all’interno del prospetto sono previste le 33 ore di lezione con il docente madrelingua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4" name="Google Shape;324;p20"/>
          <p:cNvGraphicFramePr/>
          <p:nvPr/>
        </p:nvGraphicFramePr>
        <p:xfrm>
          <a:off x="165402" y="685791"/>
          <a:ext cx="10140625" cy="580319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393050"/>
                <a:gridCol w="1884050"/>
                <a:gridCol w="2063800"/>
                <a:gridCol w="1799725"/>
              </a:tblGrid>
              <a:tr h="68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28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8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latina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9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straniera 1 Inglese*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preparazione certificazioni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preparazione certificazioni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9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straniera 2  Francese*/ Tedesco* </a:t>
                      </a:r>
                      <a:r>
                        <a:rPr lang="it-IT" sz="1800" i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alternativa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laboratorio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9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straniera 3  Spagnolo* 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laboratorio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8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e Geografia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8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 con informatica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597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b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8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7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1400" u="none" strike="noStrike" cap="none"/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tempo scuola curricolare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  <a:tr h="42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tempi scuola offerta formativa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ts (27+2)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ts (27+2)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325" name="Google Shape;325;p20"/>
          <p:cNvSpPr/>
          <p:nvPr/>
        </p:nvSpPr>
        <p:spPr>
          <a:xfrm>
            <a:off x="1162050" y="2654300"/>
            <a:ext cx="4940400" cy="3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>
            <a:spLocks noGrp="1"/>
          </p:cNvSpPr>
          <p:nvPr>
            <p:ph type="body" idx="1"/>
          </p:nvPr>
        </p:nvSpPr>
        <p:spPr>
          <a:xfrm>
            <a:off x="134000" y="284480"/>
            <a:ext cx="8491839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it-IT" sz="2400">
                <a:solidFill>
                  <a:srgbClr val="002060"/>
                </a:solidFill>
                <a:latin typeface="Corbel"/>
                <a:ea typeface="Corbel"/>
                <a:cs typeface="Corbel"/>
                <a:sym typeface="Corbel"/>
              </a:rPr>
              <a:t>Un Liceo che mette al centro la </a:t>
            </a:r>
            <a:r>
              <a:rPr lang="it-IT" sz="2400" b="1">
                <a:solidFill>
                  <a:srgbClr val="002060"/>
                </a:solidFill>
                <a:latin typeface="Corbel"/>
                <a:ea typeface="Corbel"/>
                <a:cs typeface="Corbel"/>
                <a:sym typeface="Corbel"/>
              </a:rPr>
              <a:t>persona dello studente </a:t>
            </a:r>
            <a:r>
              <a:rPr lang="it-IT" sz="2400">
                <a:solidFill>
                  <a:srgbClr val="002060"/>
                </a:solidFill>
                <a:latin typeface="Corbel"/>
                <a:ea typeface="Corbel"/>
                <a:cs typeface="Corbel"/>
                <a:sym typeface="Corbel"/>
              </a:rPr>
              <a:t>è attento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⮊"/>
            </a:pP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ad </a:t>
            </a: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accompagnare l’adolescente </a:t>
            </a: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negli anni in cui è impegnato a scoprire e definire la propria identità</a:t>
            </a: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34290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⮊"/>
            </a:pP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a </a:t>
            </a: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cercare di interpretare gli autentici bisogni formativi </a:t>
            </a: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con una proposta che coinvolge tutte le dimensioni di vita della comunità scolastica: </a:t>
            </a: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i saperi, le relazioni, l’interazione sociale, le esperienze sul territorio, in Europa, lo sguardo attento sul mondo</a:t>
            </a:r>
            <a:endParaRPr sz="2300" b="1">
              <a:latin typeface="Corbel"/>
              <a:ea typeface="Corbel"/>
              <a:cs typeface="Corbel"/>
              <a:sym typeface="Corbel"/>
            </a:endParaRPr>
          </a:p>
          <a:p>
            <a:pPr marL="34290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⮊"/>
            </a:pP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a favorire la realizzazione e lo sviluppo di un clima di apprendimento positivo</a:t>
            </a: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 anche mediante la condivisione di regole di comportamento, con l’adozione di specifiche strategie per la promozione delle competenze sociali</a:t>
            </a: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34290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⮊"/>
            </a:pP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a valorizzare le </a:t>
            </a: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eccellenze</a:t>
            </a: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, aiutare nella </a:t>
            </a: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difficoltà</a:t>
            </a: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, promuovere </a:t>
            </a: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l’inclusione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⮊"/>
            </a:pP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a indicare la </a:t>
            </a:r>
            <a:r>
              <a:rPr lang="it-IT" sz="2300" b="1">
                <a:latin typeface="Corbel"/>
                <a:ea typeface="Corbel"/>
                <a:cs typeface="Corbel"/>
                <a:sym typeface="Corbel"/>
              </a:rPr>
              <a:t>responsabilità come valore </a:t>
            </a:r>
            <a:r>
              <a:rPr lang="it-IT" sz="2300">
                <a:latin typeface="Corbel"/>
                <a:ea typeface="Corbel"/>
                <a:cs typeface="Corbel"/>
                <a:sym typeface="Corbel"/>
              </a:rPr>
              <a:t>e come soddisfazione: scoprire uno scopo per cui vale la pena “impegnarsi”.</a:t>
            </a:r>
            <a:endParaRPr sz="2300"/>
          </a:p>
        </p:txBody>
      </p:sp>
      <p:pic>
        <p:nvPicPr>
          <p:cNvPr id="178" name="Google Shape;178;p3" descr="Tre studenti che escono da scuola"/>
          <p:cNvPicPr preferRelativeResize="0"/>
          <p:nvPr/>
        </p:nvPicPr>
        <p:blipFill rotWithShape="1">
          <a:blip r:embed="rId3">
            <a:alphaModFix/>
          </a:blip>
          <a:srcRect l="18078" r="47179"/>
          <a:stretch/>
        </p:blipFill>
        <p:spPr>
          <a:xfrm>
            <a:off x="8813799" y="71120"/>
            <a:ext cx="38912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"/>
          <p:cNvSpPr/>
          <p:nvPr/>
        </p:nvSpPr>
        <p:spPr>
          <a:xfrm flipH="1">
            <a:off x="7787639" y="0"/>
            <a:ext cx="4917439" cy="6858000"/>
          </a:xfrm>
          <a:custGeom>
            <a:avLst/>
            <a:gdLst/>
            <a:ahLst/>
            <a:cxnLst/>
            <a:rect l="l" t="t" r="r" b="b"/>
            <a:pathLst>
              <a:path w="6208649" h="6858000" extrusionOk="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5529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 txBox="1">
            <a:spLocks noGrp="1"/>
          </p:cNvSpPr>
          <p:nvPr>
            <p:ph type="ctrTitle"/>
          </p:nvPr>
        </p:nvSpPr>
        <p:spPr>
          <a:xfrm>
            <a:off x="373209" y="969225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</a:t>
            </a:r>
            <a:r>
              <a:rPr lang="it-IT" sz="3600" b="1" dirty="0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LINGUISTICO-3</a:t>
            </a: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°, 4° e 5° anno</a:t>
            </a:r>
            <a:endParaRPr sz="36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1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1"/>
          <p:cNvSpPr/>
          <p:nvPr/>
        </p:nvSpPr>
        <p:spPr>
          <a:xfrm>
            <a:off x="6678613" y="2579688"/>
            <a:ext cx="4808537" cy="37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1"/>
          <p:cNvSpPr/>
          <p:nvPr/>
        </p:nvSpPr>
        <p:spPr>
          <a:xfrm>
            <a:off x="6683375" y="6708775"/>
            <a:ext cx="4800600" cy="3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5" name="Google Shape;335;p21"/>
          <p:cNvGraphicFramePr/>
          <p:nvPr/>
        </p:nvGraphicFramePr>
        <p:xfrm>
          <a:off x="354525" y="1015878"/>
          <a:ext cx="10055600" cy="5205625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411800"/>
                <a:gridCol w="1839700"/>
                <a:gridCol w="2018100"/>
                <a:gridCol w="1786000"/>
              </a:tblGrid>
              <a:tr h="36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 biennio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5° anno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straniera 1 Inglese *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9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straniera 2 Francese */ Tedesco*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straniera 3 Spagnolo *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Fisica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62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b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dell’arte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curricolo ministeriale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tempi scuola offerta formativa</a:t>
                      </a:r>
                      <a:endParaRPr sz="20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20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20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20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336" name="Google Shape;336;p21"/>
          <p:cNvSpPr/>
          <p:nvPr/>
        </p:nvSpPr>
        <p:spPr>
          <a:xfrm>
            <a:off x="1125538" y="6821488"/>
            <a:ext cx="4964112" cy="289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1"/>
          <p:cNvSpPr/>
          <p:nvPr/>
        </p:nvSpPr>
        <p:spPr>
          <a:xfrm>
            <a:off x="10597075" y="4467900"/>
            <a:ext cx="1345800" cy="16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*all’interno del prospetto sono previste le 33 ore di lezione con il docente madrelingua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2" descr="ragazzo che cammina con uno zaino e una bic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 amt="50000"/>
          </a:blip>
          <a:srcRect l="10319" r="12185"/>
          <a:stretch/>
        </p:blipFill>
        <p:spPr>
          <a:xfrm>
            <a:off x="8575040" y="-1"/>
            <a:ext cx="36169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2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2" descr="Numero diapositiva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21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2"/>
          <p:cNvSpPr txBox="1">
            <a:spLocks noGrp="1"/>
          </p:cNvSpPr>
          <p:nvPr>
            <p:ph type="title"/>
          </p:nvPr>
        </p:nvSpPr>
        <p:spPr>
          <a:xfrm>
            <a:off x="365760" y="877379"/>
            <a:ext cx="114604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rbel"/>
              <a:buNone/>
            </a:pPr>
            <a:r>
              <a:rPr lang="it-IT" sz="3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Potenziamento delle competenze scientifiche e sviluppo </a:t>
            </a:r>
            <a:br>
              <a:rPr lang="it-IT" sz="3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-IT" sz="3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delle competenze digitali</a:t>
            </a:r>
            <a:r>
              <a:rPr lang="it-IT" sz="2400" b="1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it-IT" sz="2400" b="1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it-IT"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it-IT"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>
              <a:solidFill>
                <a:schemeClr val="dk2"/>
              </a:solidFill>
            </a:endParaRPr>
          </a:p>
        </p:txBody>
      </p:sp>
      <p:sp>
        <p:nvSpPr>
          <p:cNvPr id="347" name="Google Shape;347;p22"/>
          <p:cNvSpPr/>
          <p:nvPr/>
        </p:nvSpPr>
        <p:spPr>
          <a:xfrm>
            <a:off x="-200700" y="150227"/>
            <a:ext cx="1174754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0" i="0" u="none" strike="noStrike" cap="none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AMPLIAMENTO DELL’OFFERTA FORMATIVA</a:t>
            </a:r>
            <a:endParaRPr sz="3600" b="0" i="0" u="none" strike="noStrike" cap="none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8" name="Google Shape;348;p22"/>
          <p:cNvSpPr txBox="1"/>
          <p:nvPr/>
        </p:nvSpPr>
        <p:spPr>
          <a:xfrm>
            <a:off x="441960" y="1823622"/>
            <a:ext cx="80112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Potenziamento di informatica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Corsi ed Esami ICDL </a:t>
            </a:r>
            <a:r>
              <a:rPr lang="it-IT" sz="2400" b="0" i="1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Il liceo è TEST CENTER per il conseguimento della certificazione </a:t>
            </a:r>
            <a:endParaRPr sz="24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Corsi di robotica e Videomaking</a:t>
            </a:r>
            <a:endParaRPr sz="24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Corsi in preparazione ai test universitari di medicina e area sanitaria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Conferenze scientifiche nella Settimana della Scienza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Giochi di matematica e fisica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Corso TOL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3"/>
          <p:cNvSpPr/>
          <p:nvPr/>
        </p:nvSpPr>
        <p:spPr>
          <a:xfrm>
            <a:off x="6678613" y="2579688"/>
            <a:ext cx="4808537" cy="37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3"/>
          <p:cNvSpPr/>
          <p:nvPr/>
        </p:nvSpPr>
        <p:spPr>
          <a:xfrm>
            <a:off x="6683375" y="6708775"/>
            <a:ext cx="4800600" cy="3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3"/>
          <p:cNvSpPr/>
          <p:nvPr/>
        </p:nvSpPr>
        <p:spPr>
          <a:xfrm>
            <a:off x="1125538" y="6821488"/>
            <a:ext cx="4964112" cy="289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3"/>
          <p:cNvSpPr/>
          <p:nvPr/>
        </p:nvSpPr>
        <p:spPr>
          <a:xfrm>
            <a:off x="-53249" y="359389"/>
            <a:ext cx="122984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CONSEGUIMENTO CERTIFICAZIONI INFORMATICHE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3"/>
          <p:cNvSpPr/>
          <p:nvPr/>
        </p:nvSpPr>
        <p:spPr>
          <a:xfrm>
            <a:off x="3384004" y="1175676"/>
            <a:ext cx="52644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rgbClr val="390F0E"/>
                </a:solidFill>
                <a:latin typeface="Corbel"/>
                <a:ea typeface="Corbel"/>
                <a:cs typeface="Corbel"/>
                <a:sym typeface="Corbel"/>
              </a:rPr>
              <a:t>Esami ICDL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60" name="Google Shape;360;p23"/>
          <p:cNvGraphicFramePr/>
          <p:nvPr/>
        </p:nvGraphicFramePr>
        <p:xfrm>
          <a:off x="2310045" y="881855"/>
          <a:ext cx="7305040" cy="529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4" descr="ragazzo che cammina con uno zaino e una bic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 amt="50000"/>
          </a:blip>
          <a:srcRect l="10319" r="12185"/>
          <a:stretch/>
        </p:blipFill>
        <p:spPr>
          <a:xfrm>
            <a:off x="8752020" y="0"/>
            <a:ext cx="36169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4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4" descr="Numero diapositiva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23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4"/>
          <p:cNvSpPr txBox="1">
            <a:spLocks noGrp="1"/>
          </p:cNvSpPr>
          <p:nvPr>
            <p:ph type="body" idx="3"/>
          </p:nvPr>
        </p:nvSpPr>
        <p:spPr>
          <a:xfrm>
            <a:off x="365760" y="1394882"/>
            <a:ext cx="8198137" cy="355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104775" lvl="0" indent="-158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Certificazioni linguistiche: PET B1 e FIRST B2, CAE C1 (lingua inglese); DELF B1 e B2 (lingua francese); ZD B1 e B 2 (lingua tedesca); DELE B2 e C1 (lingua spagnola). </a:t>
            </a:r>
            <a:r>
              <a:rPr lang="it-IT" sz="2500" i="1">
                <a:latin typeface="Corbel"/>
                <a:ea typeface="Corbel"/>
                <a:cs typeface="Corbel"/>
                <a:sym typeface="Corbel"/>
              </a:rPr>
              <a:t>Il liceo è TEST CENTER per il conseguimento della certificazione di inglese.</a:t>
            </a:r>
            <a:endParaRPr/>
          </a:p>
          <a:p>
            <a:pPr marL="104775" lvl="0" indent="-15875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Moduli CLIL </a:t>
            </a:r>
            <a:endParaRPr/>
          </a:p>
          <a:p>
            <a:pPr marL="104775" lvl="0" indent="-15875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Progetto SITE (Study Intercultural Training and Experience)</a:t>
            </a:r>
            <a:endParaRPr sz="2500">
              <a:latin typeface="Corbel"/>
              <a:ea typeface="Corbel"/>
              <a:cs typeface="Corbel"/>
              <a:sym typeface="Corbel"/>
            </a:endParaRPr>
          </a:p>
          <a:p>
            <a:pPr marL="104775" lvl="0" indent="-15875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Progetto E-twinning </a:t>
            </a:r>
            <a:endParaRPr/>
          </a:p>
          <a:p>
            <a:pPr marL="104775" lvl="0" indent="-15875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Certilingua (dal 2010 il Liceo è accreditato per il rilascio di attestati)</a:t>
            </a:r>
            <a:endParaRPr/>
          </a:p>
          <a:p>
            <a:pPr marL="104775" lvl="0" indent="-15875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Stages all’estero</a:t>
            </a:r>
            <a:endParaRPr/>
          </a:p>
          <a:p>
            <a:pPr marL="104775" lvl="0" indent="-15875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Erasmus KA1 e KA2</a:t>
            </a:r>
            <a:endParaRPr/>
          </a:p>
          <a:p>
            <a:pPr marL="104775" lvl="0" indent="-15875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it-IT" sz="2500">
                <a:latin typeface="Corbel"/>
                <a:ea typeface="Corbel"/>
                <a:cs typeface="Corbel"/>
                <a:sym typeface="Corbel"/>
              </a:rPr>
              <a:t>Progetto MIT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370" name="Google Shape;370;p24"/>
          <p:cNvSpPr txBox="1">
            <a:spLocks noGrp="1"/>
          </p:cNvSpPr>
          <p:nvPr>
            <p:ph type="title"/>
          </p:nvPr>
        </p:nvSpPr>
        <p:spPr>
          <a:xfrm>
            <a:off x="365760" y="877379"/>
            <a:ext cx="109904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entury Gothic"/>
              <a:buNone/>
            </a:pPr>
            <a:r>
              <a:rPr lang="it-IT" sz="2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Valorizzazione e potenziamento delle Competenze linguistiche</a:t>
            </a:r>
            <a:r>
              <a:rPr lang="it-IT"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it-IT"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>
              <a:solidFill>
                <a:schemeClr val="dk2"/>
              </a:solidFill>
            </a:endParaRPr>
          </a:p>
        </p:txBody>
      </p:sp>
      <p:sp>
        <p:nvSpPr>
          <p:cNvPr id="371" name="Google Shape;371;p24"/>
          <p:cNvSpPr/>
          <p:nvPr/>
        </p:nvSpPr>
        <p:spPr>
          <a:xfrm>
            <a:off x="-279358" y="164200"/>
            <a:ext cx="1174754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0" i="0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AMPLIAMENTO DELL’OFFERTA FORMATIVA</a:t>
            </a:r>
            <a:endParaRPr sz="3600" b="0" i="0" u="none" strike="noStrike" cap="non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"/>
          <p:cNvSpPr txBox="1">
            <a:spLocks noGrp="1"/>
          </p:cNvSpPr>
          <p:nvPr>
            <p:ph type="ctrTitle"/>
          </p:nvPr>
        </p:nvSpPr>
        <p:spPr>
          <a:xfrm>
            <a:off x="335887" y="1202491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377" name="Google Shape;377;p25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5"/>
          <p:cNvSpPr/>
          <p:nvPr/>
        </p:nvSpPr>
        <p:spPr>
          <a:xfrm>
            <a:off x="6678613" y="2579688"/>
            <a:ext cx="4808537" cy="37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5"/>
          <p:cNvSpPr/>
          <p:nvPr/>
        </p:nvSpPr>
        <p:spPr>
          <a:xfrm>
            <a:off x="6683375" y="6708775"/>
            <a:ext cx="4800600" cy="3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/>
          <p:nvPr/>
        </p:nvSpPr>
        <p:spPr>
          <a:xfrm>
            <a:off x="1125538" y="6821488"/>
            <a:ext cx="4964112" cy="289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/>
          <p:nvPr/>
        </p:nvSpPr>
        <p:spPr>
          <a:xfrm>
            <a:off x="-53249" y="359389"/>
            <a:ext cx="122984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CONSEGUIMENTO CERTIFICAZIONI LINGUISTICHE A.S. 2023/24</a:t>
            </a:r>
            <a:endParaRPr sz="31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112484" y="1230330"/>
            <a:ext cx="526445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Certificazioni linguistiche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Inglese: PET, FCE, CAE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5"/>
          <p:cNvSpPr/>
          <p:nvPr/>
        </p:nvSpPr>
        <p:spPr>
          <a:xfrm>
            <a:off x="6268150" y="1230330"/>
            <a:ext cx="526445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Certificazioni linguistiche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390F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Spagnolo: B2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4" name="Google Shape;384;p25"/>
          <p:cNvGraphicFramePr/>
          <p:nvPr/>
        </p:nvGraphicFramePr>
        <p:xfrm>
          <a:off x="6282230" y="2386072"/>
          <a:ext cx="5641760" cy="383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5" name="Google Shape;385;p25"/>
          <p:cNvGraphicFramePr/>
          <p:nvPr/>
        </p:nvGraphicFramePr>
        <p:xfrm>
          <a:off x="659392" y="2305090"/>
          <a:ext cx="4485364" cy="383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6" name="Google Shape;386;p25"/>
          <p:cNvGraphicFramePr/>
          <p:nvPr/>
        </p:nvGraphicFramePr>
        <p:xfrm>
          <a:off x="6693356" y="2348026"/>
          <a:ext cx="4485364" cy="383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"/>
          <p:cNvSpPr txBox="1">
            <a:spLocks noGrp="1"/>
          </p:cNvSpPr>
          <p:nvPr>
            <p:ph type="ctrTitle"/>
          </p:nvPr>
        </p:nvSpPr>
        <p:spPr>
          <a:xfrm>
            <a:off x="335887" y="1202491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392" name="Google Shape;392;p26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6678613" y="2579688"/>
            <a:ext cx="4808537" cy="37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6"/>
          <p:cNvSpPr/>
          <p:nvPr/>
        </p:nvSpPr>
        <p:spPr>
          <a:xfrm>
            <a:off x="6683375" y="6708775"/>
            <a:ext cx="4800600" cy="3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6"/>
          <p:cNvSpPr/>
          <p:nvPr/>
        </p:nvSpPr>
        <p:spPr>
          <a:xfrm>
            <a:off x="1125538" y="6821488"/>
            <a:ext cx="4964112" cy="289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6"/>
          <p:cNvSpPr/>
          <p:nvPr/>
        </p:nvSpPr>
        <p:spPr>
          <a:xfrm>
            <a:off x="-53249" y="359389"/>
            <a:ext cx="122984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CONSEGUIMENTO CERTIFICAZIONI LINGUISTICHE A.S. 2023/24</a:t>
            </a:r>
            <a:endParaRPr sz="31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26"/>
          <p:cNvSpPr/>
          <p:nvPr/>
        </p:nvSpPr>
        <p:spPr>
          <a:xfrm>
            <a:off x="112484" y="1230330"/>
            <a:ext cx="526445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Certificazioni linguistiche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-IT" sz="10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Tedesco: ZD B1, B2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6"/>
          <p:cNvSpPr/>
          <p:nvPr/>
        </p:nvSpPr>
        <p:spPr>
          <a:xfrm>
            <a:off x="6268150" y="1230330"/>
            <a:ext cx="526445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Certificazioni linguistiche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390F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390F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Francese: DELF B1, B2, C1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0" name="Google Shape;400;p26"/>
          <p:cNvGraphicFramePr/>
          <p:nvPr/>
        </p:nvGraphicFramePr>
        <p:xfrm>
          <a:off x="659392" y="2305090"/>
          <a:ext cx="4485364" cy="383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1" name="Google Shape;401;p26"/>
          <p:cNvGraphicFramePr/>
          <p:nvPr/>
        </p:nvGraphicFramePr>
        <p:xfrm>
          <a:off x="6503988" y="2185988"/>
          <a:ext cx="4485364" cy="3830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7"/>
          <p:cNvSpPr txBox="1">
            <a:spLocks noGrp="1"/>
          </p:cNvSpPr>
          <p:nvPr>
            <p:ph type="ctrTitle"/>
          </p:nvPr>
        </p:nvSpPr>
        <p:spPr>
          <a:xfrm>
            <a:off x="335887" y="1202491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407" name="Google Shape;407;p27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7"/>
          <p:cNvSpPr/>
          <p:nvPr/>
        </p:nvSpPr>
        <p:spPr>
          <a:xfrm>
            <a:off x="6503988" y="2662238"/>
            <a:ext cx="4864100" cy="35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6678613" y="2579688"/>
            <a:ext cx="4808537" cy="373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7"/>
          <p:cNvSpPr/>
          <p:nvPr/>
        </p:nvSpPr>
        <p:spPr>
          <a:xfrm>
            <a:off x="6683375" y="6708775"/>
            <a:ext cx="4800600" cy="3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7"/>
          <p:cNvSpPr/>
          <p:nvPr/>
        </p:nvSpPr>
        <p:spPr>
          <a:xfrm>
            <a:off x="1125538" y="6821488"/>
            <a:ext cx="4964112" cy="289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7"/>
          <p:cNvSpPr/>
          <p:nvPr/>
        </p:nvSpPr>
        <p:spPr>
          <a:xfrm>
            <a:off x="-53249" y="359389"/>
            <a:ext cx="122984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RISULTATI PROVE INVALSI A.S. 2023/24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7"/>
          <p:cNvSpPr/>
          <p:nvPr/>
        </p:nvSpPr>
        <p:spPr>
          <a:xfrm>
            <a:off x="3176709" y="944180"/>
            <a:ext cx="526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Italiano</a:t>
            </a:r>
            <a:endParaRPr sz="31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4" name="Google Shape;41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1725" y="944175"/>
            <a:ext cx="1393300" cy="22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9322" y="3544232"/>
            <a:ext cx="8959173" cy="197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0e3a8f68c7_0_3"/>
          <p:cNvSpPr txBox="1">
            <a:spLocks noGrp="1"/>
          </p:cNvSpPr>
          <p:nvPr>
            <p:ph type="ctrTitle"/>
          </p:nvPr>
        </p:nvSpPr>
        <p:spPr>
          <a:xfrm>
            <a:off x="335887" y="1202491"/>
            <a:ext cx="115329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421" name="Google Shape;421;g30e3a8f68c7_0_3"/>
          <p:cNvSpPr/>
          <p:nvPr/>
        </p:nvSpPr>
        <p:spPr>
          <a:xfrm>
            <a:off x="1208088" y="2665413"/>
            <a:ext cx="4894200" cy="3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30e3a8f68c7_0_3"/>
          <p:cNvSpPr/>
          <p:nvPr/>
        </p:nvSpPr>
        <p:spPr>
          <a:xfrm>
            <a:off x="6503988" y="2662238"/>
            <a:ext cx="4864200" cy="3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30e3a8f68c7_0_3"/>
          <p:cNvSpPr/>
          <p:nvPr/>
        </p:nvSpPr>
        <p:spPr>
          <a:xfrm>
            <a:off x="6678613" y="2579688"/>
            <a:ext cx="48084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g30e3a8f68c7_0_3"/>
          <p:cNvSpPr/>
          <p:nvPr/>
        </p:nvSpPr>
        <p:spPr>
          <a:xfrm>
            <a:off x="6683375" y="6708775"/>
            <a:ext cx="4800600" cy="30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30e3a8f68c7_0_3"/>
          <p:cNvSpPr/>
          <p:nvPr/>
        </p:nvSpPr>
        <p:spPr>
          <a:xfrm>
            <a:off x="1125538" y="6821488"/>
            <a:ext cx="4964100" cy="28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30e3a8f68c7_0_3"/>
          <p:cNvSpPr/>
          <p:nvPr/>
        </p:nvSpPr>
        <p:spPr>
          <a:xfrm>
            <a:off x="-53249" y="359389"/>
            <a:ext cx="1229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RISULTATI PROVE INVALSI A.S. 2023/24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30e3a8f68c7_0_3"/>
          <p:cNvSpPr/>
          <p:nvPr/>
        </p:nvSpPr>
        <p:spPr>
          <a:xfrm>
            <a:off x="3176709" y="944180"/>
            <a:ext cx="526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Matematica</a:t>
            </a:r>
            <a:endParaRPr sz="31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8" name="Google Shape;428;g30e3a8f68c7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5325" y="1202500"/>
            <a:ext cx="1137950" cy="18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0e3a8f68c7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275" y="1563813"/>
            <a:ext cx="565785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0e3a8f68c7_0_3"/>
          <p:cNvSpPr txBox="1"/>
          <p:nvPr/>
        </p:nvSpPr>
        <p:spPr>
          <a:xfrm>
            <a:off x="7440850" y="1919650"/>
            <a:ext cx="25227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Liceo</a:t>
            </a: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scientifico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g30e3a8f68c7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6263" y="3964850"/>
            <a:ext cx="736282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30e3a8f68c7_0_3"/>
          <p:cNvSpPr txBox="1"/>
          <p:nvPr/>
        </p:nvSpPr>
        <p:spPr>
          <a:xfrm>
            <a:off x="8318200" y="4594875"/>
            <a:ext cx="25227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Altri licei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0e41dc8e07_0_3"/>
          <p:cNvSpPr txBox="1">
            <a:spLocks noGrp="1"/>
          </p:cNvSpPr>
          <p:nvPr>
            <p:ph type="ctrTitle"/>
          </p:nvPr>
        </p:nvSpPr>
        <p:spPr>
          <a:xfrm>
            <a:off x="335887" y="1202491"/>
            <a:ext cx="115329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438" name="Google Shape;438;g30e41dc8e07_0_3"/>
          <p:cNvSpPr/>
          <p:nvPr/>
        </p:nvSpPr>
        <p:spPr>
          <a:xfrm>
            <a:off x="1208088" y="2665413"/>
            <a:ext cx="4894200" cy="3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30e41dc8e07_0_3"/>
          <p:cNvSpPr/>
          <p:nvPr/>
        </p:nvSpPr>
        <p:spPr>
          <a:xfrm>
            <a:off x="6503988" y="2662238"/>
            <a:ext cx="4864200" cy="3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0e41dc8e07_0_3"/>
          <p:cNvSpPr/>
          <p:nvPr/>
        </p:nvSpPr>
        <p:spPr>
          <a:xfrm>
            <a:off x="6678613" y="2579688"/>
            <a:ext cx="48084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1" name="Google Shape;441;g30e41dc8e07_0_3"/>
          <p:cNvSpPr/>
          <p:nvPr/>
        </p:nvSpPr>
        <p:spPr>
          <a:xfrm>
            <a:off x="6683375" y="6708775"/>
            <a:ext cx="4800600" cy="30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30e41dc8e07_0_3"/>
          <p:cNvSpPr/>
          <p:nvPr/>
        </p:nvSpPr>
        <p:spPr>
          <a:xfrm>
            <a:off x="1125538" y="6821488"/>
            <a:ext cx="4964100" cy="28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30e41dc8e07_0_3"/>
          <p:cNvSpPr/>
          <p:nvPr/>
        </p:nvSpPr>
        <p:spPr>
          <a:xfrm>
            <a:off x="-53249" y="359389"/>
            <a:ext cx="1229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RISULTATI PROVE INVALSI A.S. 2023/24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0e41dc8e07_0_3"/>
          <p:cNvSpPr/>
          <p:nvPr/>
        </p:nvSpPr>
        <p:spPr>
          <a:xfrm>
            <a:off x="3176709" y="944180"/>
            <a:ext cx="526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it-IT" sz="31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Inglese</a:t>
            </a:r>
            <a:endParaRPr sz="31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5" name="Google Shape;445;g30e41dc8e07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5325" y="1202500"/>
            <a:ext cx="1137950" cy="18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30e41dc8e07_0_3"/>
          <p:cNvSpPr txBox="1"/>
          <p:nvPr/>
        </p:nvSpPr>
        <p:spPr>
          <a:xfrm>
            <a:off x="7822325" y="1898013"/>
            <a:ext cx="25227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30e41dc8e07_0_3"/>
          <p:cNvSpPr txBox="1"/>
          <p:nvPr/>
        </p:nvSpPr>
        <p:spPr>
          <a:xfrm>
            <a:off x="8318200" y="4594875"/>
            <a:ext cx="25227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30e41dc8e07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875" y="1563875"/>
            <a:ext cx="74866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30e41dc8e07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825" y="4169663"/>
            <a:ext cx="748665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29" descr="Immagine che contiene computer, persona, computer, interno&#10;&#10;Descrizione generata automaticament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4691" t="15763" b="15762"/>
          <a:stretch/>
        </p:blipFill>
        <p:spPr>
          <a:xfrm>
            <a:off x="-283819" y="0"/>
            <a:ext cx="3692756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29"/>
          <p:cNvGrpSpPr/>
          <p:nvPr/>
        </p:nvGrpSpPr>
        <p:grpSpPr>
          <a:xfrm>
            <a:off x="567638" y="0"/>
            <a:ext cx="6208649" cy="6858000"/>
            <a:chOff x="-3740" y="0"/>
            <a:chExt cx="6208649" cy="6858000"/>
          </a:xfrm>
        </p:grpSpPr>
        <p:sp>
          <p:nvSpPr>
            <p:cNvPr id="457" name="Google Shape;457;p29"/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/>
              <a:ahLst/>
              <a:cxnLst/>
              <a:rect l="l" t="t" r="r" b="b"/>
              <a:pathLst>
                <a:path w="6208649" h="6858000" extrusionOk="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2F2F2">
                <a:alpha val="5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1489498" y="0"/>
              <a:ext cx="3222172" cy="6858000"/>
            </a:xfrm>
            <a:prstGeom prst="rect">
              <a:avLst/>
            </a:prstGeom>
            <a:solidFill>
              <a:srgbClr val="ACB8CA">
                <a:alpha val="3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29"/>
          <p:cNvSpPr/>
          <p:nvPr/>
        </p:nvSpPr>
        <p:spPr>
          <a:xfrm>
            <a:off x="3408936" y="895452"/>
            <a:ext cx="90668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it-IT" sz="2900" b="0" i="0" u="none" strike="noStrike" cap="none">
                <a:solidFill>
                  <a:srgbClr val="1142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Percorsi competenze trasversali e orientamento: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it-IT" sz="2900" b="0" i="0" u="none" strike="noStrike" cap="none">
                <a:solidFill>
                  <a:srgbClr val="1142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attività relative a </a:t>
            </a:r>
            <a:r>
              <a:rPr lang="it-IT" sz="2900" b="0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PCTO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9"/>
          <p:cNvSpPr/>
          <p:nvPr/>
        </p:nvSpPr>
        <p:spPr>
          <a:xfrm>
            <a:off x="3408935" y="1911115"/>
            <a:ext cx="8499244" cy="516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Progetti con Università, Scuole, associazioni no profit, istituti di credito, Camera di commercio, Confartigianato…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06887" marR="0" lvl="0" indent="-50400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Più di </a:t>
            </a:r>
            <a:r>
              <a:rPr lang="it-IT" sz="2400" b="0" i="0" u="sng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</a:t>
            </a: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convenzioni suddivise in 6 percorsi: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780" marR="0" lvl="0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Artistico – culturale (FAI, scuole, …)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780" marR="0" lvl="0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Aziendale (varie aziende del territorio)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780" marR="0" lvl="0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 pubblici (comuni, …)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780" marR="0" lvl="0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Linguistico (scuole di lingue, scuole, ..)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780" marR="0" lvl="0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Economico – giuridico (studi professionali, …)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780" marR="0" lvl="0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Socio – educativo – sportivo (parrocchie, associazioni sportive, volontariato, onlus ...)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5780" marR="0" lvl="0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UNIVERSITA’: percorsi PNRR con Università statale di Milano, Università Cattolica, Politecnico di Milano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29" descr="titolo"/>
          <p:cNvSpPr txBox="1"/>
          <p:nvPr/>
        </p:nvSpPr>
        <p:spPr>
          <a:xfrm>
            <a:off x="-1" y="225346"/>
            <a:ext cx="12192001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rbel"/>
              <a:buNone/>
            </a:pPr>
            <a:r>
              <a:rPr lang="it-IT" sz="4800" b="0" i="0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AMPLIAMENTO DELL’OFFERTA FORMATIVA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"/>
          <p:cNvSpPr txBox="1">
            <a:spLocks noGrp="1"/>
          </p:cNvSpPr>
          <p:nvPr>
            <p:ph type="title"/>
          </p:nvPr>
        </p:nvSpPr>
        <p:spPr>
          <a:xfrm>
            <a:off x="1134348" y="575023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orbel"/>
              <a:buNone/>
            </a:pPr>
            <a:r>
              <a:rPr lang="it-IT" sz="4400">
                <a:solidFill>
                  <a:srgbClr val="C00000"/>
                </a:solidFill>
              </a:rPr>
              <a:t>I NOSTRI INDIRIZZI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85" name="Google Shape;185;p4"/>
          <p:cNvSpPr txBox="1">
            <a:spLocks noGrp="1"/>
          </p:cNvSpPr>
          <p:nvPr>
            <p:ph type="body" idx="1"/>
          </p:nvPr>
        </p:nvSpPr>
        <p:spPr>
          <a:xfrm>
            <a:off x="237534" y="2203695"/>
            <a:ext cx="8976806" cy="56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 b="1"/>
              <a:t>Liceo scientifico con potenziamento di inglese e informatica</a:t>
            </a:r>
            <a:endParaRPr sz="2400" b="1"/>
          </a:p>
        </p:txBody>
      </p:sp>
      <p:sp>
        <p:nvSpPr>
          <p:cNvPr id="186" name="Google Shape;186;p4"/>
          <p:cNvSpPr txBox="1"/>
          <p:nvPr/>
        </p:nvSpPr>
        <p:spPr>
          <a:xfrm>
            <a:off x="5398618" y="2901218"/>
            <a:ext cx="6793382" cy="56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Liceo scientifico con potenziamento logico-scientifico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4"/>
          <p:cNvSpPr txBox="1"/>
          <p:nvPr/>
        </p:nvSpPr>
        <p:spPr>
          <a:xfrm>
            <a:off x="234604" y="3519611"/>
            <a:ext cx="5155080" cy="56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Liceo scientifico ad indirizzo sportivo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"/>
          <p:cNvSpPr txBox="1"/>
          <p:nvPr/>
        </p:nvSpPr>
        <p:spPr>
          <a:xfrm>
            <a:off x="132026" y="4305055"/>
            <a:ext cx="6787520" cy="56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Liceo classico con potenziamento di arte e informatica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"/>
          <p:cNvSpPr txBox="1"/>
          <p:nvPr/>
        </p:nvSpPr>
        <p:spPr>
          <a:xfrm>
            <a:off x="108580" y="5178424"/>
            <a:ext cx="6793382" cy="56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Liceo linguistico con potenziamento di inglese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4" descr="scuola al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8531" y="3700501"/>
            <a:ext cx="5354760" cy="3157500"/>
          </a:xfrm>
          <a:prstGeom prst="rect">
            <a:avLst/>
          </a:prstGeom>
          <a:noFill/>
          <a:ln>
            <a:noFill/>
          </a:ln>
          <a:effectLst>
            <a:outerShdw dist="139700" dir="2700000" algn="ctr" rotWithShape="0">
              <a:srgbClr val="000000">
                <a:alpha val="64313"/>
              </a:srgbClr>
            </a:outerShdw>
          </a:effectLst>
        </p:spPr>
      </p:pic>
      <p:pic>
        <p:nvPicPr>
          <p:cNvPr id="191" name="Google Shape;191;p4" descr="novello_2020-08-06_10-13-2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967" y="112477"/>
            <a:ext cx="2397325" cy="209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0" descr="Immagine che contiene computer, persona, computer, inter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44691" t="15763" b="15762"/>
          <a:stretch/>
        </p:blipFill>
        <p:spPr>
          <a:xfrm>
            <a:off x="0" y="0"/>
            <a:ext cx="3692756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8" name="Google Shape;468;p30"/>
          <p:cNvGrpSpPr/>
          <p:nvPr/>
        </p:nvGrpSpPr>
        <p:grpSpPr>
          <a:xfrm>
            <a:off x="-396429" y="0"/>
            <a:ext cx="6208649" cy="6858000"/>
            <a:chOff x="-3740" y="0"/>
            <a:chExt cx="6208649" cy="6858000"/>
          </a:xfrm>
        </p:grpSpPr>
        <p:sp>
          <p:nvSpPr>
            <p:cNvPr id="469" name="Google Shape;469;p30"/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/>
              <a:ahLst/>
              <a:cxnLst/>
              <a:rect l="l" t="t" r="r" b="b"/>
              <a:pathLst>
                <a:path w="6208649" h="6858000" extrusionOk="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2F2F2">
                <a:alpha val="5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489498" y="0"/>
              <a:ext cx="3222172" cy="6858000"/>
            </a:xfrm>
            <a:prstGeom prst="rect">
              <a:avLst/>
            </a:prstGeom>
            <a:solidFill>
              <a:srgbClr val="ACB8CA">
                <a:alpha val="3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1" name="Google Shape;471;p30"/>
          <p:cNvSpPr/>
          <p:nvPr/>
        </p:nvSpPr>
        <p:spPr>
          <a:xfrm>
            <a:off x="3262233" y="1166310"/>
            <a:ext cx="9374259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it-IT" sz="2900" b="0" i="0" u="none" strike="noStrike" cap="none">
                <a:solidFill>
                  <a:srgbClr val="1142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Potenziamento delle metodologie laboratoriali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0"/>
          <p:cNvSpPr/>
          <p:nvPr/>
        </p:nvSpPr>
        <p:spPr>
          <a:xfrm>
            <a:off x="3692758" y="1833083"/>
            <a:ext cx="8018257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Laboratorio teatrale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Laboratorio di archeologia “ Novelli archeologi”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Progetto “Italiano L2”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Giornale d’Istituto “ Novellando”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Podcast d’Istituto 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p30"/>
          <p:cNvSpPr/>
          <p:nvPr/>
        </p:nvSpPr>
        <p:spPr>
          <a:xfrm>
            <a:off x="3692758" y="4516145"/>
            <a:ext cx="826975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1142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Potenziamento e sviluppo della conoscenza di sé e imprenditorialità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0"/>
          <p:cNvSpPr/>
          <p:nvPr/>
        </p:nvSpPr>
        <p:spPr>
          <a:xfrm>
            <a:off x="3794378" y="5254382"/>
            <a:ext cx="806651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Orientamento in ingresso e in uscita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Incontri con esperti di settore, associazioni del territorio e 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0" descr="titolo"/>
          <p:cNvSpPr txBox="1"/>
          <p:nvPr/>
        </p:nvSpPr>
        <p:spPr>
          <a:xfrm>
            <a:off x="-1" y="225346"/>
            <a:ext cx="12192001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rbel"/>
              <a:buNone/>
            </a:pPr>
            <a:r>
              <a:rPr lang="it-IT" sz="4800" b="0" i="0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AMPLIAMENTO DELL’OFFERTA FORMATIVA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31" descr="Immagine che contiene computer, persona, computer, interno&#10;&#10;Descrizione generata automaticament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4691" t="15763" b="15762"/>
          <a:stretch/>
        </p:blipFill>
        <p:spPr>
          <a:xfrm>
            <a:off x="0" y="0"/>
            <a:ext cx="3692756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31"/>
          <p:cNvGrpSpPr/>
          <p:nvPr/>
        </p:nvGrpSpPr>
        <p:grpSpPr>
          <a:xfrm>
            <a:off x="104518" y="-16569"/>
            <a:ext cx="6208649" cy="6858000"/>
            <a:chOff x="-3740" y="0"/>
            <a:chExt cx="6208649" cy="6858000"/>
          </a:xfrm>
        </p:grpSpPr>
        <p:sp>
          <p:nvSpPr>
            <p:cNvPr id="483" name="Google Shape;483;p31"/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/>
              <a:ahLst/>
              <a:cxnLst/>
              <a:rect l="l" t="t" r="r" b="b"/>
              <a:pathLst>
                <a:path w="6208649" h="6858000" extrusionOk="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2F2F2">
                <a:alpha val="5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1489498" y="0"/>
              <a:ext cx="3222172" cy="6858000"/>
            </a:xfrm>
            <a:prstGeom prst="rect">
              <a:avLst/>
            </a:prstGeom>
            <a:solidFill>
              <a:srgbClr val="ACB8CA">
                <a:alpha val="3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5" name="Google Shape;485;p31" descr="titolo"/>
          <p:cNvSpPr txBox="1">
            <a:spLocks noGrp="1"/>
          </p:cNvSpPr>
          <p:nvPr>
            <p:ph type="ctrTitle"/>
          </p:nvPr>
        </p:nvSpPr>
        <p:spPr>
          <a:xfrm>
            <a:off x="-1" y="225346"/>
            <a:ext cx="12192001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rbel"/>
              <a:buNone/>
            </a:pPr>
            <a:r>
              <a:rPr lang="it-IT" sz="4800">
                <a:solidFill>
                  <a:srgbClr val="C00000"/>
                </a:solidFill>
              </a:rPr>
              <a:t>AMPLIAMENTO DELL’OFFERTA FORMATIVA</a:t>
            </a:r>
            <a:endParaRPr/>
          </a:p>
        </p:txBody>
      </p:sp>
      <p:sp>
        <p:nvSpPr>
          <p:cNvPr id="486" name="Google Shape;486;p31"/>
          <p:cNvSpPr/>
          <p:nvPr/>
        </p:nvSpPr>
        <p:spPr>
          <a:xfrm>
            <a:off x="3692758" y="1100230"/>
            <a:ext cx="83230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>
                <a:solidFill>
                  <a:srgbClr val="1142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Sviluppo della conoscenza e valorizzazione del patrimonio culturale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692758" y="2267803"/>
            <a:ext cx="8499242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Progetto Giornate FAI: Apprendisti ciceroni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Progetto Biblioteca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Progetto Novelli Ciceroni alla Lamberti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31"/>
          <p:cNvSpPr/>
          <p:nvPr/>
        </p:nvSpPr>
        <p:spPr>
          <a:xfrm>
            <a:off x="3773146" y="4546136"/>
            <a:ext cx="82697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>
                <a:solidFill>
                  <a:srgbClr val="1142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Eventi culturali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1"/>
          <p:cNvSpPr/>
          <p:nvPr/>
        </p:nvSpPr>
        <p:spPr>
          <a:xfrm>
            <a:off x="3773146" y="4964528"/>
            <a:ext cx="8066518" cy="65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Serate del Liceo Novello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2"/>
          <p:cNvPicPr preferRelativeResize="0"/>
          <p:nvPr/>
        </p:nvPicPr>
        <p:blipFill rotWithShape="1">
          <a:blip r:embed="rId3">
            <a:alphaModFix/>
          </a:blip>
          <a:srcRect l="22375" r="15036"/>
          <a:stretch/>
        </p:blipFill>
        <p:spPr>
          <a:xfrm>
            <a:off x="0" y="0"/>
            <a:ext cx="5462163" cy="6857999"/>
          </a:xfrm>
          <a:custGeom>
            <a:avLst/>
            <a:gdLst/>
            <a:ahLst/>
            <a:cxnLst/>
            <a:rect l="l" t="t" r="r" b="b"/>
            <a:pathLst>
              <a:path w="8087304" h="6858000" extrusionOk="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96" name="Google Shape;496;p32" descr="titolo"/>
          <p:cNvSpPr txBox="1">
            <a:spLocks noGrp="1"/>
          </p:cNvSpPr>
          <p:nvPr>
            <p:ph type="ctrTitle"/>
          </p:nvPr>
        </p:nvSpPr>
        <p:spPr>
          <a:xfrm>
            <a:off x="4941365" y="242839"/>
            <a:ext cx="7250635" cy="71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rbel"/>
              <a:buNone/>
            </a:pPr>
            <a:r>
              <a:rPr lang="it-IT" sz="4800">
                <a:solidFill>
                  <a:srgbClr val="C00000"/>
                </a:solidFill>
              </a:rPr>
              <a:t>STRUTTURE E DOTAZIONI</a:t>
            </a:r>
            <a:endParaRPr/>
          </a:p>
        </p:txBody>
      </p:sp>
      <p:grpSp>
        <p:nvGrpSpPr>
          <p:cNvPr id="497" name="Google Shape;497;p32"/>
          <p:cNvGrpSpPr/>
          <p:nvPr/>
        </p:nvGrpSpPr>
        <p:grpSpPr>
          <a:xfrm>
            <a:off x="-373244" y="0"/>
            <a:ext cx="6208649" cy="6858000"/>
            <a:chOff x="108020" y="-71120"/>
            <a:chExt cx="6208649" cy="6858000"/>
          </a:xfrm>
        </p:grpSpPr>
        <p:sp>
          <p:nvSpPr>
            <p:cNvPr id="498" name="Google Shape;498;p32"/>
            <p:cNvSpPr/>
            <p:nvPr/>
          </p:nvSpPr>
          <p:spPr>
            <a:xfrm>
              <a:off x="108020" y="-71120"/>
              <a:ext cx="6208649" cy="6858000"/>
            </a:xfrm>
            <a:custGeom>
              <a:avLst/>
              <a:gdLst/>
              <a:ahLst/>
              <a:cxnLst/>
              <a:rect l="l" t="t" r="r" b="b"/>
              <a:pathLst>
                <a:path w="6208649" h="6858000" extrusionOk="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2F2F2">
                <a:alpha val="5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617698" y="-71120"/>
              <a:ext cx="3222172" cy="6858000"/>
            </a:xfrm>
            <a:prstGeom prst="rect">
              <a:avLst/>
            </a:prstGeom>
            <a:solidFill>
              <a:srgbClr val="ACB8CA">
                <a:alpha val="3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0" name="Google Shape;500;p32"/>
          <p:cNvSpPr txBox="1"/>
          <p:nvPr/>
        </p:nvSpPr>
        <p:spPr>
          <a:xfrm>
            <a:off x="3495040" y="844594"/>
            <a:ext cx="8417882" cy="343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1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Dotazioni:</a:t>
            </a:r>
            <a:endParaRPr sz="24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Aula conferenze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Aula multimediale 3.0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Biblioteca inserita nel sistema bibliotecario lodigiano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Palestra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Palestra attrezzata con parete d’arrampicata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Palestrina attrezzata con parete roccia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Spazi sportivi polivalenti esterni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1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Laboratori:</a:t>
            </a:r>
            <a:endParaRPr sz="24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Fisica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Biologia e Biotecnologie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Chimica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Informatica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Multimediale (informatico/linguistico)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Laboratorio di comunicazione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 Laboratori di informatica mobili, con notebook e tablet</a:t>
            </a:r>
            <a:endParaRPr sz="24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142344"/>
                </a:solidFill>
                <a:latin typeface="Corbel"/>
                <a:ea typeface="Corbel"/>
                <a:cs typeface="Corbel"/>
                <a:sym typeface="Corbel"/>
              </a:rPr>
              <a:t> </a:t>
            </a:r>
            <a:endParaRPr sz="20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142344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142344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3" descr="titolo"/>
          <p:cNvSpPr txBox="1">
            <a:spLocks noGrp="1"/>
          </p:cNvSpPr>
          <p:nvPr>
            <p:ph type="ctrTitle"/>
          </p:nvPr>
        </p:nvSpPr>
        <p:spPr>
          <a:xfrm>
            <a:off x="6644640" y="317305"/>
            <a:ext cx="4379976" cy="14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orbel"/>
              <a:buNone/>
            </a:pPr>
            <a:r>
              <a:rPr lang="it-IT" sz="4000">
                <a:solidFill>
                  <a:srgbClr val="C00000"/>
                </a:solidFill>
              </a:rPr>
              <a:t>STRATEGIE PER L’ALLINEAMENTO E IL RECUPERO</a:t>
            </a:r>
            <a:endParaRPr/>
          </a:p>
        </p:txBody>
      </p:sp>
      <p:pic>
        <p:nvPicPr>
          <p:cNvPr id="507" name="Google Shape;507;p33" descr="persona che legge un libro"/>
          <p:cNvPicPr preferRelativeResize="0"/>
          <p:nvPr/>
        </p:nvPicPr>
        <p:blipFill rotWithShape="1">
          <a:blip r:embed="rId3">
            <a:alphaModFix/>
          </a:blip>
          <a:srcRect l="24564" t="-1" r="47" b="-1"/>
          <a:stretch/>
        </p:blipFill>
        <p:spPr>
          <a:xfrm>
            <a:off x="-3741" y="0"/>
            <a:ext cx="6102705" cy="6857999"/>
          </a:xfrm>
          <a:custGeom>
            <a:avLst/>
            <a:gdLst/>
            <a:ahLst/>
            <a:cxnLst/>
            <a:rect l="l" t="t" r="r" b="b"/>
            <a:pathLst>
              <a:path w="8087304" h="6858000" extrusionOk="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508" name="Google Shape;508;p33"/>
          <p:cNvGrpSpPr/>
          <p:nvPr/>
        </p:nvGrpSpPr>
        <p:grpSpPr>
          <a:xfrm>
            <a:off x="-331436" y="0"/>
            <a:ext cx="6208649" cy="6929120"/>
            <a:chOff x="108020" y="-71120"/>
            <a:chExt cx="6208649" cy="6929120"/>
          </a:xfrm>
        </p:grpSpPr>
        <p:sp>
          <p:nvSpPr>
            <p:cNvPr id="509" name="Google Shape;509;p33"/>
            <p:cNvSpPr/>
            <p:nvPr/>
          </p:nvSpPr>
          <p:spPr>
            <a:xfrm>
              <a:off x="108020" y="-71120"/>
              <a:ext cx="6208649" cy="6858000"/>
            </a:xfrm>
            <a:custGeom>
              <a:avLst/>
              <a:gdLst/>
              <a:ahLst/>
              <a:cxnLst/>
              <a:rect l="l" t="t" r="r" b="b"/>
              <a:pathLst>
                <a:path w="6208649" h="6858000" extrusionOk="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2F2F2">
                <a:alpha val="5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rgbClr val="ACB8CA">
                <a:alpha val="3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33"/>
          <p:cNvSpPr txBox="1"/>
          <p:nvPr/>
        </p:nvSpPr>
        <p:spPr>
          <a:xfrm>
            <a:off x="6644640" y="2071239"/>
            <a:ext cx="5259775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Corso d’allineamento (italiano, matematica e inglese) prima dell’inizio della scuola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Rafforzamento metodo di studio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Interventi  didattici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di  sostegno-consolidamento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Attività di  sportello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Corsi di recupero estivi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Attività di </a:t>
            </a:r>
            <a:r>
              <a:rPr lang="it-IT" sz="2000" b="0" i="1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peer to peer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7"/>
          <p:cNvSpPr txBox="1">
            <a:spLocks noGrp="1"/>
          </p:cNvSpPr>
          <p:nvPr>
            <p:ph type="ctrTitle"/>
          </p:nvPr>
        </p:nvSpPr>
        <p:spPr>
          <a:xfrm>
            <a:off x="6654800" y="1281612"/>
            <a:ext cx="5405120" cy="36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it-IT"/>
              <a:t>LABORATORI AL NOVELLO</a:t>
            </a:r>
            <a:br>
              <a:rPr lang="it-IT"/>
            </a:br>
            <a:r>
              <a:rPr lang="it-IT"/>
              <a:t/>
            </a:r>
            <a:br>
              <a:rPr lang="it-IT"/>
            </a:br>
            <a:r>
              <a:rPr lang="it-IT" sz="3500"/>
              <a:t>23 novembre (8.55-11.45)</a:t>
            </a:r>
            <a:br>
              <a:rPr lang="it-IT" sz="3500"/>
            </a:br>
            <a:r>
              <a:rPr lang="it-IT" sz="3500"/>
              <a:t/>
            </a:r>
            <a:br>
              <a:rPr lang="it-IT" sz="3500"/>
            </a:br>
            <a:r>
              <a:rPr lang="it-IT" sz="3500"/>
              <a:t>14 dicembre (8.55-11.45)</a:t>
            </a:r>
            <a:br>
              <a:rPr lang="it-IT" sz="3500"/>
            </a:br>
            <a:r>
              <a:rPr lang="it-IT" sz="3500"/>
              <a:t/>
            </a:r>
            <a:br>
              <a:rPr lang="it-IT" sz="3500"/>
            </a:br>
            <a:r>
              <a:rPr lang="it-IT" sz="3500"/>
              <a:t>16 dicembre (15.00-16.30)</a:t>
            </a:r>
            <a:endParaRPr sz="3500"/>
          </a:p>
        </p:txBody>
      </p:sp>
      <p:pic>
        <p:nvPicPr>
          <p:cNvPr id="518" name="Google Shape;518;p37" descr="Broch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38871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d4d2583392_0_0"/>
          <p:cNvSpPr>
            <a:spLocks noGrp="1"/>
          </p:cNvSpPr>
          <p:nvPr>
            <p:ph type="pic" idx="2"/>
          </p:nvPr>
        </p:nvSpPr>
        <p:spPr>
          <a:xfrm>
            <a:off x="-1" y="0"/>
            <a:ext cx="6676500" cy="6858000"/>
          </a:xfrm>
          <a:prstGeom prst="rect">
            <a:avLst/>
          </a:prstGeom>
        </p:spPr>
      </p:sp>
      <p:sp>
        <p:nvSpPr>
          <p:cNvPr id="525" name="Google Shape;525;g2d4d2583392_0_0"/>
          <p:cNvSpPr txBox="1">
            <a:spLocks noGrp="1"/>
          </p:cNvSpPr>
          <p:nvPr>
            <p:ph type="ctrTitle"/>
          </p:nvPr>
        </p:nvSpPr>
        <p:spPr>
          <a:xfrm>
            <a:off x="7187769" y="1262772"/>
            <a:ext cx="4380000" cy="3612000"/>
          </a:xfrm>
          <a:prstGeom prst="rect">
            <a:avLst/>
          </a:prstGeom>
        </p:spPr>
        <p:txBody>
          <a:bodyPr spcFirstLastPara="1" wrap="square" lIns="91425" tIns="45700" rIns="91425" bIns="45700" anchor="b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500" b="1"/>
              <a:t>Open day al Novello:</a:t>
            </a:r>
            <a:endParaRPr sz="3500" b="1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-"/>
            </a:pPr>
            <a:r>
              <a:rPr lang="it-IT" sz="3500"/>
              <a:t>sabato 9 novembre (14.30-16.30)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-"/>
            </a:pPr>
            <a:r>
              <a:rPr lang="it-IT" sz="3500"/>
              <a:t>sabato 30 novembre (14.30-16.30)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-"/>
            </a:pPr>
            <a:r>
              <a:rPr lang="it-IT" sz="3500"/>
              <a:t>sabato 14 dicembre (14-30-17)</a:t>
            </a:r>
            <a:endParaRPr sz="3500"/>
          </a:p>
        </p:txBody>
      </p:sp>
      <p:pic>
        <p:nvPicPr>
          <p:cNvPr id="526" name="Google Shape;526;g2d4d2583392_0_0" descr="Broch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38871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5" descr="primo piano di un orologio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r="24854"/>
          <a:stretch/>
        </p:blipFill>
        <p:spPr>
          <a:xfrm>
            <a:off x="7887985" y="-9604"/>
            <a:ext cx="43040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 descr="titolo"/>
          <p:cNvSpPr txBox="1"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it-IT">
                <a:solidFill>
                  <a:schemeClr val="lt1"/>
                </a:solidFill>
              </a:rPr>
              <a:t>LOREM IPSUM DOLOR SIT AMET, CONSECTETUER ADIPISCING ELIT. 13</a:t>
            </a:r>
            <a:endParaRPr/>
          </a:p>
        </p:txBody>
      </p:sp>
      <p:sp>
        <p:nvSpPr>
          <p:cNvPr id="199" name="Google Shape;199;p5" descr="numero diapositiva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0" name="Google Shape;200;p5"/>
          <p:cNvGraphicFramePr/>
          <p:nvPr/>
        </p:nvGraphicFramePr>
        <p:xfrm>
          <a:off x="460092" y="854991"/>
          <a:ext cx="8420150" cy="408620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974400"/>
                <a:gridCol w="1487900"/>
                <a:gridCol w="1596250"/>
                <a:gridCol w="1603025"/>
                <a:gridCol w="1423025"/>
                <a:gridCol w="1335550"/>
              </a:tblGrid>
              <a:tr h="55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lunedì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martedì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mercoledì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giovedì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venerdì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</a:tr>
              <a:tr h="50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1° ts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2° ts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3° ts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4° ts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50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5° ts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</a:tr>
              <a:tr h="50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6° ts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080"/>
                    </a:solidFill>
                  </a:tcPr>
                </a:tc>
              </a:tr>
              <a:tr h="50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7° ts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▪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▪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▪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▪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●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  <p:sp>
        <p:nvSpPr>
          <p:cNvPr id="201" name="Google Shape;201;p5"/>
          <p:cNvSpPr txBox="1"/>
          <p:nvPr/>
        </p:nvSpPr>
        <p:spPr>
          <a:xfrm>
            <a:off x="460094" y="85551"/>
            <a:ext cx="533110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0" i="0" u="none" strike="noStrike" cap="none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PROSPETTO ORARIO</a:t>
            </a:r>
            <a:endParaRPr sz="1800" b="0" i="0" u="none" strike="noStrike" cap="non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2" name="Google Shape;202;p5"/>
          <p:cNvSpPr txBox="1">
            <a:spLocks noGrp="1"/>
          </p:cNvSpPr>
          <p:nvPr>
            <p:ph type="body" idx="1"/>
          </p:nvPr>
        </p:nvSpPr>
        <p:spPr>
          <a:xfrm>
            <a:off x="380963" y="5010711"/>
            <a:ext cx="5005614" cy="20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2000">
                <a:latin typeface="Corbel"/>
                <a:ea typeface="Corbel"/>
                <a:cs typeface="Corbel"/>
                <a:sym typeface="Corbel"/>
              </a:rPr>
              <a:t>Uscite il venerdì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graphicFrame>
        <p:nvGraphicFramePr>
          <p:cNvPr id="203" name="Google Shape;203;p5"/>
          <p:cNvGraphicFramePr/>
          <p:nvPr/>
        </p:nvGraphicFramePr>
        <p:xfrm>
          <a:off x="373219" y="5314985"/>
          <a:ext cx="8753400" cy="1397925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784975"/>
                <a:gridCol w="7968425"/>
              </a:tblGrid>
              <a:tr h="334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 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biennio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dei tre indirizzi termina le lezioni dopo il 5° ts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4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 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triennio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</a:t>
                      </a:r>
                      <a:r>
                        <a:rPr lang="it-IT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lice</a:t>
                      </a:r>
                      <a:r>
                        <a:rPr lang="it-IT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scientifico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termina  le lezioni dopo il 6°ts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6575" marR="36575" marT="36575" marB="36575">
                    <a:lnL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28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 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triennio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del liceo 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classico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termina le lezioni  dopo il 7° ts (ultimi 2 ts: scienze motorie); il 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triennio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del liceo 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linguistico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termina le lezioni dopo il 7° ts  per il potenziamento di inglese, come il </a:t>
                      </a:r>
                      <a:r>
                        <a:rPr lang="it-IT" sz="1400" b="1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triennio scientifico con potenziamento logico-scientifico</a:t>
                      </a:r>
                      <a:r>
                        <a:rPr lang="it-IT" sz="1400" u="none" strike="noStrike" cap="none">
                          <a:solidFill>
                            <a:srgbClr val="19264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400" u="none" strike="noStrike" cap="none"/>
                    </a:p>
                  </a:txBody>
                  <a:tcPr marL="36575" marR="36575" marT="36575" marB="36575">
                    <a:lnL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>
            <a:spLocks noGrp="1"/>
          </p:cNvSpPr>
          <p:nvPr>
            <p:ph type="ctrTitle"/>
          </p:nvPr>
        </p:nvSpPr>
        <p:spPr>
          <a:xfrm>
            <a:off x="435978" y="379337"/>
            <a:ext cx="11218142" cy="523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orbel"/>
              <a:buNone/>
            </a:pPr>
            <a:r>
              <a:rPr lang="it-IT" sz="4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SCIENTIFICO con potenziamento di inglese e informatica</a:t>
            </a:r>
            <a:endParaRPr sz="40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orbel"/>
              <a:buNone/>
            </a:pPr>
            <a:endParaRPr sz="5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</a:pPr>
            <a:r>
              <a:rPr lang="it-IT" sz="2400">
                <a:latin typeface="Corbel"/>
                <a:ea typeface="Corbel"/>
                <a:cs typeface="Corbel"/>
                <a:sym typeface="Corbel"/>
              </a:rPr>
              <a:t>Il percorso del </a:t>
            </a:r>
            <a:r>
              <a:rPr lang="it-IT" sz="2400" b="1">
                <a:latin typeface="Corbel"/>
                <a:ea typeface="Corbel"/>
                <a:cs typeface="Corbel"/>
                <a:sym typeface="Corbel"/>
              </a:rPr>
              <a:t>liceo scientifico </a:t>
            </a:r>
            <a:r>
              <a:rPr lang="it-IT" sz="2400">
                <a:latin typeface="Corbel"/>
                <a:ea typeface="Corbel"/>
                <a:cs typeface="Corbel"/>
                <a:sym typeface="Corbel"/>
              </a:rPr>
              <a:t>è indirizzato allo studio del </a:t>
            </a:r>
            <a:r>
              <a:rPr lang="it-IT" sz="2400" b="1">
                <a:latin typeface="Corbel"/>
                <a:ea typeface="Corbel"/>
                <a:cs typeface="Corbel"/>
                <a:sym typeface="Corbel"/>
              </a:rPr>
              <a:t>nesso tra cultura scientifica e tradizione umanistica</a:t>
            </a:r>
            <a:r>
              <a:rPr lang="it-IT" sz="2400">
                <a:latin typeface="Corbel"/>
                <a:ea typeface="Corbel"/>
                <a:cs typeface="Corbel"/>
                <a:sym typeface="Corbel"/>
              </a:rPr>
              <a:t>. Favorisce l’acquisizione delle conoscenze e dei metodi propri della matematica, della fisica e delle scienze naturali. Guida lo studente a sviluppare le conoscenze e a maturare le </a:t>
            </a:r>
            <a:r>
              <a:rPr lang="it-IT" sz="2400" b="1">
                <a:latin typeface="Corbel"/>
                <a:ea typeface="Corbel"/>
                <a:cs typeface="Corbel"/>
                <a:sym typeface="Corbel"/>
              </a:rPr>
              <a:t>competenze necessarie per seguire lo sviluppo della ricerca scientifica e tecnologica</a:t>
            </a:r>
            <a:r>
              <a:rPr lang="it-IT" sz="2400">
                <a:latin typeface="Corbel"/>
                <a:ea typeface="Corbel"/>
                <a:cs typeface="Corbel"/>
                <a:sym typeface="Corbel"/>
              </a:rPr>
              <a:t> e per individuare </a:t>
            </a:r>
            <a:r>
              <a:rPr lang="it-IT" sz="2400"/>
              <a:t>le interazioni tra le diverse forme del sapere, assicurando la padronanza dei linguaggi, delle tecniche e delle metodologie relative, anche attraverso la </a:t>
            </a:r>
            <a:r>
              <a:rPr lang="it-IT" sz="2400" b="1"/>
              <a:t>pratica laboratoriale</a:t>
            </a:r>
            <a:r>
              <a:rPr lang="it-IT" sz="2400"/>
              <a:t>. </a:t>
            </a:r>
            <a:r>
              <a:rPr lang="it-IT" sz="2000"/>
              <a:t/>
            </a:r>
            <a:br>
              <a:rPr lang="it-IT" sz="2000"/>
            </a:br>
            <a:r>
              <a:rPr lang="it-IT" sz="2000"/>
              <a:t> </a:t>
            </a:r>
            <a:br>
              <a:rPr lang="it-IT" sz="2000"/>
            </a:br>
            <a:r>
              <a:rPr lang="it-IT" sz="2000"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it-IT" sz="2000">
                <a:latin typeface="Corbel"/>
                <a:ea typeface="Corbel"/>
                <a:cs typeface="Corbel"/>
                <a:sym typeface="Corbel"/>
              </a:rPr>
            </a:br>
            <a:endParaRPr sz="20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it-IT" sz="2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lang="it-IT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209" name="Google Shape;209;p6" descr="Immagine che contiene persona, Viso umano, vestiti, computer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762" y="3600273"/>
            <a:ext cx="4397916" cy="323291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 txBox="1"/>
          <p:nvPr/>
        </p:nvSpPr>
        <p:spPr>
          <a:xfrm>
            <a:off x="435132" y="3920162"/>
            <a:ext cx="464371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Il percorso prevede un </a:t>
            </a:r>
            <a:r>
              <a:rPr lang="it-IT" sz="2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potenziamento di Lingua inglese</a:t>
            </a: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per preparare gli studenti ad affrontare testi scientifici in lingua, e </a:t>
            </a:r>
            <a:r>
              <a:rPr lang="it-IT" sz="2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 potenziamento di Informatica </a:t>
            </a:r>
            <a:r>
              <a:rPr lang="it-IT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per sviluppare le applicazioni ai multilinguaggi.</a:t>
            </a:r>
            <a:endParaRPr sz="24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/>
          <p:cNvSpPr txBox="1">
            <a:spLocks noGrp="1"/>
          </p:cNvSpPr>
          <p:nvPr>
            <p:ph type="ctrTitle"/>
          </p:nvPr>
        </p:nvSpPr>
        <p:spPr>
          <a:xfrm>
            <a:off x="472969" y="251537"/>
            <a:ext cx="11246060" cy="53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orbel"/>
              <a:buNone/>
            </a:pPr>
            <a:r>
              <a:rPr lang="it-IT" sz="36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</a:t>
            </a:r>
            <a:r>
              <a:rPr lang="it-IT" sz="3600" b="1" dirty="0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SCIENTIFICO-</a:t>
            </a:r>
            <a:r>
              <a:rPr lang="it-IT" sz="3600" b="1" dirty="0" smtClean="0">
                <a:solidFill>
                  <a:srgbClr val="C00000"/>
                </a:solidFill>
              </a:rPr>
              <a:t>b</a:t>
            </a:r>
            <a:r>
              <a:rPr lang="it-IT" sz="3600" b="1" dirty="0" smtClea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iennio</a:t>
            </a:r>
            <a:endParaRPr sz="3600"/>
          </a:p>
        </p:txBody>
      </p:sp>
      <p:sp>
        <p:nvSpPr>
          <p:cNvPr id="216" name="Google Shape;216;p7"/>
          <p:cNvSpPr/>
          <p:nvPr/>
        </p:nvSpPr>
        <p:spPr>
          <a:xfrm>
            <a:off x="2852738" y="390525"/>
            <a:ext cx="4899025" cy="384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7" name="Google Shape;217;p7"/>
          <p:cNvGraphicFramePr/>
          <p:nvPr/>
        </p:nvGraphicFramePr>
        <p:xfrm>
          <a:off x="1198944" y="785315"/>
          <a:ext cx="9794125" cy="5862550"/>
        </p:xfrm>
        <a:graphic>
          <a:graphicData uri="http://schemas.openxmlformats.org/drawingml/2006/table">
            <a:tbl>
              <a:tblPr>
                <a:noFill/>
                <a:tableStyleId>{E2462C6A-B698-4584-BFDC-DB5A777163BC}</a:tableStyleId>
              </a:tblPr>
              <a:tblGrid>
                <a:gridCol w="4570000"/>
                <a:gridCol w="1451350"/>
                <a:gridCol w="1823200"/>
                <a:gridCol w="1949575"/>
              </a:tblGrid>
              <a:tr h="59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t-IT" sz="2400" b="1" u="none" strike="noStrike" cap="none">
                          <a:solidFill>
                            <a:srgbClr val="FFFFFF"/>
                          </a:solidFill>
                        </a:rPr>
                        <a:t>DISCIPLINA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36000" marT="9525" marB="955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</a:rPr>
                        <a:t>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36000" marR="36000" marT="9525" marB="955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</a:rPr>
                        <a:t>Potenziamento 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</a:rPr>
                        <a:t>1°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36000" marR="36000" marT="9525" marB="955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</a:rPr>
                        <a:t>Potenziamento 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</a:rPr>
                        <a:t>2°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36000" marR="36000" marT="9525" marB="955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1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Lingua e letteratura italiana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62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Lingua e cultura latina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851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Lingua e cultura inglese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preparazione 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alle certificazioni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83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Storia e Geografia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56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Matematica con informatica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lab. informatica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lab. informatica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Fisica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640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Scienze naturali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(Biologia, Chimica, Scienze della terra)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laboratorio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8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Arte e tecniche della  rappresentazione grafica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9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Scienze motorie e sportive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35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</a:rPr>
                        <a:t>Religione / Attività alternativa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5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Totale tempi scuola curricolo 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27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</a:tr>
              <a:tr h="388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Totale tempi scuola offerta  formativa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7200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29 ts (27+2)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</a:rPr>
                        <a:t>29 ts (27+2)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"/>
          <p:cNvSpPr txBox="1">
            <a:spLocks noGrp="1"/>
          </p:cNvSpPr>
          <p:nvPr>
            <p:ph type="ctrTitle"/>
          </p:nvPr>
        </p:nvSpPr>
        <p:spPr>
          <a:xfrm>
            <a:off x="567883" y="147445"/>
            <a:ext cx="10717740" cy="76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orbel"/>
              <a:buNone/>
            </a:pPr>
            <a:r>
              <a:rPr lang="it-IT" sz="36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SCIENTIFICO – 3°, 4° e 5° anno</a:t>
            </a:r>
            <a:endParaRPr sz="3600"/>
          </a:p>
        </p:txBody>
      </p:sp>
      <p:sp>
        <p:nvSpPr>
          <p:cNvPr id="223" name="Google Shape;223;p8"/>
          <p:cNvSpPr/>
          <p:nvPr/>
        </p:nvSpPr>
        <p:spPr>
          <a:xfrm>
            <a:off x="2852738" y="390525"/>
            <a:ext cx="4899025" cy="384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6426200" y="6823075"/>
            <a:ext cx="4935538" cy="301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5" name="Google Shape;225;p8"/>
          <p:cNvGraphicFramePr/>
          <p:nvPr/>
        </p:nvGraphicFramePr>
        <p:xfrm>
          <a:off x="1274502" y="1028096"/>
          <a:ext cx="9792200" cy="5472550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639600"/>
                <a:gridCol w="1485500"/>
                <a:gridCol w="1768200"/>
                <a:gridCol w="1898900"/>
              </a:tblGrid>
              <a:tr h="473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1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 biennio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5° anno</a:t>
                      </a:r>
                      <a:endParaRPr sz="20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  <a:tr h="415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latina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57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inglese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36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44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6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97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Fisica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69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b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4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dell’arte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4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4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1400" u="none" strike="noStrike" cap="none"/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4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 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9"/>
          <p:cNvPicPr preferRelativeResize="0"/>
          <p:nvPr/>
        </p:nvPicPr>
        <p:blipFill rotWithShape="1">
          <a:blip r:embed="rId3">
            <a:alphaModFix/>
          </a:blip>
          <a:srcRect r="5" b="11886"/>
          <a:stretch/>
        </p:blipFill>
        <p:spPr>
          <a:xfrm>
            <a:off x="6852635" y="381965"/>
            <a:ext cx="5053274" cy="647603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 txBox="1">
            <a:spLocks noGrp="1"/>
          </p:cNvSpPr>
          <p:nvPr>
            <p:ph type="ctrTitle"/>
          </p:nvPr>
        </p:nvSpPr>
        <p:spPr>
          <a:xfrm>
            <a:off x="329537" y="1519705"/>
            <a:ext cx="6149433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6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SCIENTIFICO </a:t>
            </a:r>
            <a:r>
              <a:rPr lang="it-IT" sz="3600" b="1">
                <a:solidFill>
                  <a:srgbClr val="C00000"/>
                </a:solidFill>
              </a:rPr>
              <a:t>con potenziamento logico-scientifico</a:t>
            </a:r>
            <a:endParaRPr sz="36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sp>
        <p:nvSpPr>
          <p:cNvPr id="232" name="Google Shape;232;p9"/>
          <p:cNvSpPr txBox="1"/>
          <p:nvPr/>
        </p:nvSpPr>
        <p:spPr>
          <a:xfrm>
            <a:off x="446454" y="1567561"/>
            <a:ext cx="6705600" cy="343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percorso del </a:t>
            </a:r>
            <a:r>
              <a:rPr lang="it-IT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liceo scientifico con potenziamento logico-scientifico</a:t>
            </a:r>
            <a:r>
              <a:rPr lang="it-IT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pur conservando le caratteristiche del liceo scientifico tradizionale, è indirizzato soprattutto agli studenti che </a:t>
            </a:r>
            <a:r>
              <a:rPr lang="it-IT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interessati alle scienze </a:t>
            </a:r>
            <a:r>
              <a:rPr lang="it-IT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e/o aspirano a continuare gli studi nei settori legati alla biologia, alla chimica e alle professioni sanitarie. In questo corso i curricoli di inglese, filosofia, scienze, scienze motorie, matematica e fisica sono orientati a sviluppare le competenze proprie delle discipline attinenti </a:t>
            </a:r>
            <a:r>
              <a:rPr lang="it-IT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all’area biologica e sanitaria</a:t>
            </a:r>
            <a:r>
              <a:rPr lang="it-IT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Inoltre è previsto un </a:t>
            </a:r>
            <a:r>
              <a:rPr lang="it-IT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corso di Logica</a:t>
            </a:r>
            <a:r>
              <a:rPr lang="it-IT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che, oltre a potenziare una competenza cognitiva fondamentale, agevola i discenti in vista dei test d’ingresso universitari e un </a:t>
            </a:r>
            <a:r>
              <a:rPr lang="it-IT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potenziamento del laboratorio scientifico</a:t>
            </a:r>
            <a:r>
              <a:rPr lang="it-IT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Anche le attività di PCTO svolte nel triennio saranno orientate in tal senso.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 txBox="1">
            <a:spLocks noGrp="1"/>
          </p:cNvSpPr>
          <p:nvPr>
            <p:ph type="ctrTitle"/>
          </p:nvPr>
        </p:nvSpPr>
        <p:spPr>
          <a:xfrm>
            <a:off x="354549" y="950564"/>
            <a:ext cx="11532926" cy="129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orbel"/>
              <a:buNone/>
            </a:pPr>
            <a:r>
              <a:rPr lang="it-IT" sz="3400" b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LICEO SCIENTIFICO </a:t>
            </a:r>
            <a:r>
              <a:rPr lang="it-IT" sz="3400" b="1" dirty="0">
                <a:solidFill>
                  <a:srgbClr val="C00000"/>
                </a:solidFill>
              </a:rPr>
              <a:t>con potenziamento </a:t>
            </a:r>
            <a:r>
              <a:rPr lang="it-IT" sz="3400" b="1" dirty="0" err="1" smtClean="0">
                <a:solidFill>
                  <a:srgbClr val="C00000"/>
                </a:solidFill>
              </a:rPr>
              <a:t>logico-scientifico-biennio</a:t>
            </a:r>
            <a:endParaRPr sz="34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endParaRPr sz="370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lang="it-IT" sz="3700" dirty="0">
                <a:latin typeface="Corbel"/>
                <a:ea typeface="Corbel"/>
                <a:cs typeface="Corbel"/>
                <a:sym typeface="Corbel"/>
              </a:rPr>
              <a:t> </a:t>
            </a:r>
            <a:endParaRPr/>
          </a:p>
        </p:txBody>
      </p:sp>
      <p:graphicFrame>
        <p:nvGraphicFramePr>
          <p:cNvPr id="238" name="Google Shape;238;p10"/>
          <p:cNvGraphicFramePr/>
          <p:nvPr/>
        </p:nvGraphicFramePr>
        <p:xfrm>
          <a:off x="770560" y="945167"/>
          <a:ext cx="10663600" cy="5590225"/>
        </p:xfrm>
        <a:graphic>
          <a:graphicData uri="http://schemas.openxmlformats.org/drawingml/2006/table">
            <a:tbl>
              <a:tblPr>
                <a:noFill/>
                <a:tableStyleId>{76EF0717-33CB-425E-95F7-AA1BCC114369}</a:tableStyleId>
              </a:tblPr>
              <a:tblGrid>
                <a:gridCol w="4702625"/>
                <a:gridCol w="1331100"/>
                <a:gridCol w="2176050"/>
                <a:gridCol w="2453825"/>
              </a:tblGrid>
              <a:tr h="62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Anno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54A"/>
                    </a:solidFill>
                  </a:tcPr>
                </a:tc>
              </a:tr>
              <a:tr h="35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letteratura italiana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9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latina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739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Lingua e cultura inglese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preparazione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alle certificazioni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0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Storia e Geografia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54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Matematica con informatica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lab. informatica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lab. informatica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95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739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naturali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(Biologia, Chimica, Scienze della terra)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ts: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laboratorio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+ 1 ts potenziamento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 biochimica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39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Arte e tecniche della rappresentazione grafica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95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Scienze motorie e sportive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95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Religione / Attività alternativa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3F0">
                        <a:alpha val="49411"/>
                      </a:srgbClr>
                    </a:solidFill>
                  </a:tcPr>
                </a:tc>
              </a:tr>
              <a:tr h="284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Tot. tempi scuola curricolo ministeriale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</a:tr>
              <a:tr h="325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Tot. tempi scuola offerta formativa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200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ts (27+2)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6147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</a:t>
                      </a:r>
                      <a:r>
                        <a:rPr lang="it-IT" sz="1800" b="1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</a:t>
                      </a:r>
                      <a:r>
                        <a:rPr lang="it-IT" sz="18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(27+3)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BE5"/>
                    </a:solidFill>
                  </a:tcPr>
                </a:tc>
              </a:tr>
            </a:tbl>
          </a:graphicData>
        </a:graphic>
      </p:graphicFrame>
      <p:sp>
        <p:nvSpPr>
          <p:cNvPr id="239" name="Google Shape;239;p10"/>
          <p:cNvSpPr/>
          <p:nvPr/>
        </p:nvSpPr>
        <p:spPr>
          <a:xfrm>
            <a:off x="1208088" y="2665413"/>
            <a:ext cx="4894262" cy="350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MSFT_04_Educ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2582</Words>
  <PresentationFormat>Personalizzato</PresentationFormat>
  <Paragraphs>869</Paragraphs>
  <Slides>35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3" baseType="lpstr">
      <vt:lpstr>Arial</vt:lpstr>
      <vt:lpstr>Corbel</vt:lpstr>
      <vt:lpstr>Calibri</vt:lpstr>
      <vt:lpstr>Noto Sans Symbols</vt:lpstr>
      <vt:lpstr>Century Gothic</vt:lpstr>
      <vt:lpstr>Times New Roman</vt:lpstr>
      <vt:lpstr>Calibri Light</vt:lpstr>
      <vt:lpstr>Tema di Office</vt:lpstr>
      <vt:lpstr>LICEO NOVELLO scientifico classico linguistico scientifico-sportivo</vt:lpstr>
      <vt:lpstr>Diapositiva 2</vt:lpstr>
      <vt:lpstr>I NOSTRI INDIRIZZI</vt:lpstr>
      <vt:lpstr>LOREM IPSUM DOLOR SIT AMET, CONSECTETUER ADIPISCING ELIT. 13</vt:lpstr>
      <vt:lpstr>LICEO SCIENTIFICO con potenziamento di inglese e informatica  Il percorso del liceo scientifico è indirizzato allo studio del nesso tra cultura scientifica e tradizione umanistica. Favorisce l’acquisizione delle conoscenze e dei metodi propri della matematica, della fisica e delle scienze naturali. Guida lo studente a sviluppare le conoscenze e a maturare le competenze necessarie per seguire lo sviluppo della ricerca scientifica e tecnologica e per individuare le interazioni tra le diverse forme del sapere, assicurando la padronanza dei linguaggi, delle tecniche e delle metodologie relative, anche attraverso la pratica laboratoriale.         </vt:lpstr>
      <vt:lpstr>LICEO SCIENTIFICO-biennio</vt:lpstr>
      <vt:lpstr>LICEO SCIENTIFICO – 3°, 4° e 5° anno</vt:lpstr>
      <vt:lpstr>LICEO SCIENTIFICO con potenziamento logico-scientifico     </vt:lpstr>
      <vt:lpstr>LICEO SCIENTIFICO con potenziamento logico-scientifico-biennio     </vt:lpstr>
      <vt:lpstr>  LICEO SCIENTIFICO con potenziamento logico scientifico-3°, 4° e 5° anno     </vt:lpstr>
      <vt:lpstr>LICEO SCIENTIFICO SPORTIVO     </vt:lpstr>
      <vt:lpstr>LICEO SCIENTIFICO SPORTIVO-biennio     </vt:lpstr>
      <vt:lpstr>LICEO SCIENTIFICO SPORTIVO-3°, 4° e 5° anno     </vt:lpstr>
      <vt:lpstr>    </vt:lpstr>
      <vt:lpstr>LICEO CLASSICO con potenziamento di arte e informatica     </vt:lpstr>
      <vt:lpstr>LICEO CLASSICO-biennio     </vt:lpstr>
      <vt:lpstr>LICEO CLASSICO-3°, 4° e 5° anno     </vt:lpstr>
      <vt:lpstr>LICEO LINGUISTICO con potenziamento di inglese     </vt:lpstr>
      <vt:lpstr>LICEO LINGUISTICO-biennio     </vt:lpstr>
      <vt:lpstr>LICEO LINGUISTICO-3°, 4° e 5° anno     </vt:lpstr>
      <vt:lpstr>Potenziamento delle competenze scientifiche e sviluppo  delle competenze digitali  </vt:lpstr>
      <vt:lpstr>Diapositiva 22</vt:lpstr>
      <vt:lpstr>Valorizzazione e potenziamento delle Competenze linguistiche </vt:lpstr>
      <vt:lpstr>    </vt:lpstr>
      <vt:lpstr>    </vt:lpstr>
      <vt:lpstr>    </vt:lpstr>
      <vt:lpstr>    </vt:lpstr>
      <vt:lpstr>    </vt:lpstr>
      <vt:lpstr>Diapositiva 29</vt:lpstr>
      <vt:lpstr>Diapositiva 30</vt:lpstr>
      <vt:lpstr>AMPLIAMENTO DELL’OFFERTA FORMATIVA</vt:lpstr>
      <vt:lpstr>STRUTTURE E DOTAZIONI</vt:lpstr>
      <vt:lpstr>STRATEGIE PER L’ALLINEAMENTO E IL RECUPERO</vt:lpstr>
      <vt:lpstr>LABORATORI AL NOVELLO  23 novembre (8.55-11.45)  14 dicembre (8.55-11.45)  16 dicembre (15.00-16.30)</vt:lpstr>
      <vt:lpstr>Open day al Novello: sabato 9 novembre (14.30-16.30) sabato 30 novembre (14.30-16.30) sabato 14 dicembre (14-30-17)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LICEO NOVELLO scientifico classico linguistico scientifico-sportivo</dc:title>
  <dc:creator>Silvia Scala</dc:creator>
  <cp:lastModifiedBy>Propretario</cp:lastModifiedBy>
  <cp:revision>3</cp:revision>
  <dcterms:created xsi:type="dcterms:W3CDTF">2023-10-17T20:29:31Z</dcterms:created>
  <dcterms:modified xsi:type="dcterms:W3CDTF">2024-11-07T20:33:32Z</dcterms:modified>
</cp:coreProperties>
</file>